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6"/>
  </p:notesMasterIdLst>
  <p:sldIdLst>
    <p:sldId id="256" r:id="rId2"/>
    <p:sldId id="257" r:id="rId3"/>
    <p:sldId id="259" r:id="rId4"/>
    <p:sldId id="307" r:id="rId5"/>
    <p:sldId id="308" r:id="rId6"/>
    <p:sldId id="260" r:id="rId7"/>
    <p:sldId id="262" r:id="rId8"/>
    <p:sldId id="263" r:id="rId9"/>
    <p:sldId id="309" r:id="rId10"/>
    <p:sldId id="265" r:id="rId11"/>
    <p:sldId id="266" r:id="rId12"/>
    <p:sldId id="267" r:id="rId13"/>
    <p:sldId id="269" r:id="rId14"/>
    <p:sldId id="270" r:id="rId15"/>
    <p:sldId id="310" r:id="rId16"/>
    <p:sldId id="315" r:id="rId17"/>
    <p:sldId id="316" r:id="rId18"/>
    <p:sldId id="273" r:id="rId19"/>
    <p:sldId id="274" r:id="rId20"/>
    <p:sldId id="275" r:id="rId21"/>
    <p:sldId id="276" r:id="rId22"/>
    <p:sldId id="277" r:id="rId23"/>
    <p:sldId id="278" r:id="rId24"/>
    <p:sldId id="317" r:id="rId25"/>
    <p:sldId id="289" r:id="rId26"/>
    <p:sldId id="279" r:id="rId27"/>
    <p:sldId id="280" r:id="rId28"/>
    <p:sldId id="281" r:id="rId29"/>
    <p:sldId id="282" r:id="rId30"/>
    <p:sldId id="284" r:id="rId31"/>
    <p:sldId id="311" r:id="rId32"/>
    <p:sldId id="312" r:id="rId33"/>
    <p:sldId id="286" r:id="rId34"/>
    <p:sldId id="287" r:id="rId35"/>
    <p:sldId id="290" r:id="rId36"/>
    <p:sldId id="291" r:id="rId37"/>
    <p:sldId id="294" r:id="rId38"/>
    <p:sldId id="313" r:id="rId39"/>
    <p:sldId id="314" r:id="rId40"/>
    <p:sldId id="300" r:id="rId41"/>
    <p:sldId id="302" r:id="rId42"/>
    <p:sldId id="303" r:id="rId43"/>
    <p:sldId id="304" r:id="rId44"/>
    <p:sldId id="305" r:id="rId4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EC4"/>
    <a:srgbClr val="D0EAB4"/>
    <a:srgbClr val="C0E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90" autoAdjust="0"/>
    <p:restoredTop sz="94625" autoAdjust="0"/>
  </p:normalViewPr>
  <p:slideViewPr>
    <p:cSldViewPr>
      <p:cViewPr varScale="1">
        <p:scale>
          <a:sx n="84" d="100"/>
          <a:sy n="84" d="100"/>
        </p:scale>
        <p:origin x="1422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2020-10-23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541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3778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5931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3CF3B71A-966A-471E-8596-7D1D6A8996FF}" type="datetime1">
              <a:rPr lang="ko-KR" altLang="en-US" smtClean="0"/>
              <a:t>2020-10-23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fld id="{AD64A7B2-A2B0-4C9D-895B-FE1D68BE16F8}" type="datetime1">
              <a:rPr lang="ko-KR" altLang="en-US" smtClean="0"/>
              <a:t>2020-10-23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+mj-ea"/>
                <a:ea typeface="+mj-ea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B31271CA-DFBA-4144-9186-0BE3AC6EE4B1}" type="datetime1">
              <a:rPr lang="ko-KR" altLang="en-US" smtClean="0"/>
              <a:t>2020-10-23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F87F4F71-3D90-4F92-8CFE-D11B433509C0}" type="datetime1">
              <a:rPr lang="ko-KR" altLang="en-US" smtClean="0"/>
              <a:t>2020-10-23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D200F4F1-024E-465C-B59D-A4FFBC6118A5}" type="datetime1">
              <a:rPr lang="ko-KR" altLang="en-US" smtClean="0"/>
              <a:t>2020-10-23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740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65"/>
    </mc:Choice>
    <mc:Fallback xmlns="">
      <p:transition spd="slow" advTm="10165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Vector&lt;E&gt; </a:t>
            </a:r>
            <a:r>
              <a:rPr lang="ko-KR" altLang="en-US" dirty="0" smtClean="0"/>
              <a:t>클래스의 주요 </a:t>
            </a:r>
            <a:r>
              <a:rPr lang="ko-KR" altLang="en-US" dirty="0" err="1" smtClean="0"/>
              <a:t>메소드</a:t>
            </a:r>
            <a:endParaRPr lang="ko-KR" alt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000250" y="1514475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484784"/>
            <a:ext cx="6237787" cy="484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378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065"/>
    </mc:Choice>
    <mc:Fallback xmlns="">
      <p:transition spd="slow" advTm="158065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슬라이드 번호 개체 틀 6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390228"/>
            <a:ext cx="8140694" cy="6048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43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2573"/>
    </mc:Choice>
    <mc:Fallback xmlns="">
      <p:transition spd="slow" advTm="392573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슬라이드 번호 개체 틀 4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1124744"/>
            <a:ext cx="8716756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90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899"/>
    </mc:Choice>
    <mc:Fallback xmlns="">
      <p:transition spd="slow" advTm="114899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컬렉션과 자동 </a:t>
            </a:r>
            <a:r>
              <a:rPr lang="ko-KR" altLang="en-US" dirty="0" err="1"/>
              <a:t>박싱</a:t>
            </a:r>
            <a:r>
              <a:rPr lang="en-US" altLang="ko-KR" dirty="0"/>
              <a:t>/</a:t>
            </a:r>
            <a:r>
              <a:rPr lang="ko-KR" altLang="en-US" dirty="0" err="1"/>
              <a:t>언박싱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/>
              <a:t>JDK 1.5 </a:t>
            </a:r>
            <a:r>
              <a:rPr lang="ko-KR" altLang="en-US" sz="1800" dirty="0" smtClean="0"/>
              <a:t>이전</a:t>
            </a:r>
            <a:endParaRPr lang="en-US" altLang="ko-KR" sz="1800" dirty="0" smtClean="0"/>
          </a:p>
          <a:p>
            <a:pPr lvl="1"/>
            <a:r>
              <a:rPr lang="ko-KR" altLang="en-US" sz="1600" dirty="0" smtClean="0"/>
              <a:t>기본 타입 데이터를 </a:t>
            </a:r>
            <a:r>
              <a:rPr lang="en-US" altLang="ko-KR" sz="1600" dirty="0" smtClean="0"/>
              <a:t>Wrapper </a:t>
            </a:r>
            <a:r>
              <a:rPr lang="ko-KR" altLang="en-US" sz="1600" dirty="0"/>
              <a:t>클래스를 </a:t>
            </a:r>
            <a:r>
              <a:rPr lang="ko-KR" altLang="en-US" sz="1600" dirty="0" smtClean="0"/>
              <a:t>이용하여 객체로 </a:t>
            </a:r>
            <a:r>
              <a:rPr lang="ko-KR" altLang="en-US" sz="1600" dirty="0"/>
              <a:t>만들어 </a:t>
            </a:r>
            <a:r>
              <a:rPr lang="ko-KR" altLang="en-US" sz="1600" dirty="0" smtClean="0"/>
              <a:t>사용</a:t>
            </a:r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pPr lvl="1"/>
            <a:r>
              <a:rPr lang="ko-KR" altLang="en-US" sz="1600" dirty="0" smtClean="0"/>
              <a:t>컬렉션으로부터 </a:t>
            </a:r>
            <a:r>
              <a:rPr lang="ko-KR" altLang="en-US" sz="1600" dirty="0"/>
              <a:t>요소를 </a:t>
            </a:r>
            <a:r>
              <a:rPr lang="ko-KR" altLang="en-US" sz="1600" dirty="0" smtClean="0"/>
              <a:t>얻어올 때</a:t>
            </a:r>
            <a:r>
              <a:rPr lang="en-US" altLang="ko-KR" sz="1600" dirty="0" smtClean="0"/>
              <a:t>, Wrapper </a:t>
            </a:r>
            <a:r>
              <a:rPr lang="ko-KR" altLang="en-US" sz="1600" dirty="0" smtClean="0"/>
              <a:t>클래스로 캐스팅 필요</a:t>
            </a:r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r>
              <a:rPr lang="en-US" altLang="ko-KR" sz="1800" dirty="0" smtClean="0"/>
              <a:t>JDK 1.5</a:t>
            </a:r>
            <a:r>
              <a:rPr lang="ko-KR" altLang="en-US" sz="1800" dirty="0" smtClean="0"/>
              <a:t>부터</a:t>
            </a:r>
            <a:endParaRPr lang="en-US" altLang="ko-KR" sz="1800" dirty="0" smtClean="0"/>
          </a:p>
          <a:p>
            <a:pPr lvl="1"/>
            <a:r>
              <a:rPr lang="ko-KR" altLang="en-US" sz="1600" dirty="0"/>
              <a:t>자동 </a:t>
            </a:r>
            <a:r>
              <a:rPr lang="ko-KR" altLang="en-US" sz="1600" dirty="0" err="1"/>
              <a:t>박싱</a:t>
            </a:r>
            <a:r>
              <a:rPr lang="en-US" altLang="ko-KR" sz="1600" dirty="0"/>
              <a:t>/</a:t>
            </a:r>
            <a:r>
              <a:rPr lang="ko-KR" altLang="en-US" sz="1600" dirty="0" err="1" smtClean="0"/>
              <a:t>언박싱이</a:t>
            </a:r>
            <a:r>
              <a:rPr lang="ko-KR" altLang="en-US" sz="1600" dirty="0" smtClean="0"/>
              <a:t> 작동하여 기본 타입 값 사용 가능</a:t>
            </a:r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1"/>
            <a:endParaRPr lang="en-US" altLang="ko-KR" sz="1600" dirty="0" smtClean="0"/>
          </a:p>
          <a:p>
            <a:pPr lvl="1"/>
            <a:endParaRPr lang="en-US" altLang="ko-KR" sz="1600" dirty="0"/>
          </a:p>
          <a:p>
            <a:pPr lvl="2"/>
            <a:r>
              <a:rPr lang="ko-KR" altLang="en-US" sz="1600" dirty="0" err="1" smtClean="0"/>
              <a:t>제네릭의</a:t>
            </a:r>
            <a:r>
              <a:rPr lang="ko-KR" altLang="en-US" sz="1600" dirty="0" smtClean="0"/>
              <a:t> 타입 매개 변수를 기본 타입으로 구체화할 수는 없음</a:t>
            </a:r>
            <a:endParaRPr lang="ko-KR" altLang="en-US" sz="1600" dirty="0"/>
          </a:p>
        </p:txBody>
      </p:sp>
      <p:sp>
        <p:nvSpPr>
          <p:cNvPr id="4" name="직사각형 3"/>
          <p:cNvSpPr/>
          <p:nvPr/>
        </p:nvSpPr>
        <p:spPr>
          <a:xfrm>
            <a:off x="1349449" y="2060848"/>
            <a:ext cx="435770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Vector&lt;Integer&gt; v </a:t>
            </a:r>
            <a:r>
              <a:rPr lang="en-US" altLang="ko-KR" sz="1400" dirty="0"/>
              <a:t>= new </a:t>
            </a:r>
            <a:r>
              <a:rPr lang="en-US" altLang="ko-KR" sz="1400" dirty="0" smtClean="0"/>
              <a:t>Vector&lt;Integer&gt;();</a:t>
            </a:r>
            <a:endParaRPr lang="en-US" altLang="ko-KR" sz="1400" dirty="0"/>
          </a:p>
          <a:p>
            <a:r>
              <a:rPr lang="en-US" altLang="ko-KR" sz="1400" dirty="0" err="1" smtClean="0"/>
              <a:t>v.add</a:t>
            </a:r>
            <a:r>
              <a:rPr lang="en-US" altLang="ko-KR" sz="1400" dirty="0" smtClean="0"/>
              <a:t>(</a:t>
            </a:r>
            <a:r>
              <a:rPr lang="en-US" altLang="ko-KR" sz="1400" b="1" dirty="0" err="1" smtClean="0"/>
              <a:t>Integer.valueOf</a:t>
            </a:r>
            <a:r>
              <a:rPr lang="en-US" altLang="ko-KR" sz="1400" b="1" dirty="0" smtClean="0"/>
              <a:t>(4)</a:t>
            </a:r>
            <a:r>
              <a:rPr lang="en-US" altLang="ko-KR" sz="1400" dirty="0" smtClean="0"/>
              <a:t>);</a:t>
            </a:r>
            <a:endParaRPr lang="en-US" altLang="ko-KR" sz="1400" dirty="0"/>
          </a:p>
        </p:txBody>
      </p:sp>
      <p:sp>
        <p:nvSpPr>
          <p:cNvPr id="5" name="직사각형 4"/>
          <p:cNvSpPr/>
          <p:nvPr/>
        </p:nvSpPr>
        <p:spPr>
          <a:xfrm>
            <a:off x="1349449" y="3068960"/>
            <a:ext cx="435770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Integer n = (</a:t>
            </a:r>
            <a:r>
              <a:rPr lang="en-US" altLang="ko-KR" sz="1400" b="1" dirty="0"/>
              <a:t>Integer</a:t>
            </a:r>
            <a:r>
              <a:rPr lang="en-US" altLang="ko-KR" sz="1400" dirty="0"/>
              <a:t>)</a:t>
            </a:r>
            <a:r>
              <a:rPr lang="en-US" altLang="ko-KR" sz="1400" dirty="0" err="1"/>
              <a:t>v.get</a:t>
            </a:r>
            <a:r>
              <a:rPr lang="en-US" altLang="ko-KR" sz="1400" dirty="0"/>
              <a:t>(0);</a:t>
            </a:r>
          </a:p>
          <a:p>
            <a:r>
              <a:rPr lang="nn-NO" altLang="ko-KR" sz="1400" dirty="0"/>
              <a:t>int k = n.intValue(); // k = 4</a:t>
            </a:r>
            <a:endParaRPr lang="en-US" altLang="ko-KR" sz="1400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1349449" y="4365104"/>
            <a:ext cx="5616624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Vector&lt;Integer&gt; </a:t>
            </a:r>
            <a:r>
              <a:rPr lang="en-US" altLang="ko-KR" sz="1400" dirty="0"/>
              <a:t>v = new Vector&lt;Integer&gt; ();</a:t>
            </a:r>
          </a:p>
          <a:p>
            <a:r>
              <a:rPr lang="en-US" altLang="ko-KR" sz="1400" dirty="0" err="1"/>
              <a:t>v.add</a:t>
            </a:r>
            <a:r>
              <a:rPr lang="en-US" altLang="ko-KR" sz="1400" dirty="0"/>
              <a:t>(4); </a:t>
            </a:r>
            <a:r>
              <a:rPr lang="en-US" altLang="ko-KR" sz="1400" dirty="0" smtClean="0"/>
              <a:t>// </a:t>
            </a:r>
            <a:r>
              <a:rPr lang="en-US" altLang="ko-KR" sz="1400" b="1" dirty="0"/>
              <a:t>4 → </a:t>
            </a:r>
            <a:r>
              <a:rPr lang="en-US" altLang="ko-KR" sz="1400" b="1" dirty="0" err="1" smtClean="0"/>
              <a:t>Integer.valueOf</a:t>
            </a:r>
            <a:r>
              <a:rPr lang="en-US" altLang="ko-KR" sz="1400" b="1" dirty="0" smtClean="0"/>
              <a:t>(4</a:t>
            </a:r>
            <a:r>
              <a:rPr lang="en-US" altLang="ko-KR" sz="1400" b="1" dirty="0"/>
              <a:t>)</a:t>
            </a:r>
            <a:r>
              <a:rPr lang="ko-KR" altLang="en-US" sz="1400" b="1" dirty="0"/>
              <a:t>로 자동 </a:t>
            </a:r>
            <a:r>
              <a:rPr lang="ko-KR" altLang="en-US" sz="1400" b="1" dirty="0" err="1"/>
              <a:t>박싱</a:t>
            </a:r>
            <a:endParaRPr lang="ko-KR" altLang="en-US" sz="1400" b="1" dirty="0"/>
          </a:p>
          <a:p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k = </a:t>
            </a:r>
            <a:r>
              <a:rPr lang="en-US" altLang="ko-KR" sz="1400" dirty="0" err="1"/>
              <a:t>v.get</a:t>
            </a:r>
            <a:r>
              <a:rPr lang="en-US" altLang="ko-KR" sz="1400" dirty="0"/>
              <a:t>(0); // </a:t>
            </a:r>
            <a:r>
              <a:rPr lang="en-US" altLang="ko-KR" sz="1400" b="1" dirty="0"/>
              <a:t>Integer </a:t>
            </a:r>
            <a:r>
              <a:rPr lang="ko-KR" altLang="en-US" sz="1400" b="1" dirty="0"/>
              <a:t>타입이 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타입으로 자동 </a:t>
            </a:r>
            <a:r>
              <a:rPr lang="ko-KR" altLang="en-US" sz="1400" b="1" dirty="0" err="1"/>
              <a:t>언박싱</a:t>
            </a:r>
            <a:r>
              <a:rPr lang="en-US" altLang="ko-KR" sz="1400" b="1" dirty="0"/>
              <a:t>, k = 4</a:t>
            </a:r>
            <a:endParaRPr lang="en-US" altLang="ko-KR" sz="1400" b="1" dirty="0" smtClean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619672" y="5589240"/>
            <a:ext cx="5256584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Vector&lt;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&gt; </a:t>
            </a:r>
            <a:r>
              <a:rPr lang="en-US" altLang="ko-KR" sz="1400" dirty="0"/>
              <a:t>v = new </a:t>
            </a:r>
            <a:r>
              <a:rPr lang="en-US" altLang="ko-KR" sz="1400" dirty="0" smtClean="0"/>
              <a:t>Vector&lt;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&gt; (); // </a:t>
            </a:r>
            <a:r>
              <a:rPr lang="ko-KR" altLang="en-US" sz="1400" dirty="0" smtClean="0"/>
              <a:t>오류</a:t>
            </a:r>
            <a:endParaRPr lang="en-US" altLang="ko-KR" sz="1400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270" y="5573774"/>
            <a:ext cx="344756" cy="338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6673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104"/>
    </mc:Choice>
    <mc:Fallback xmlns="">
      <p:transition spd="slow" advTm="153104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400" dirty="0" smtClean="0"/>
              <a:t>예제 </a:t>
            </a:r>
            <a:r>
              <a:rPr lang="en-US" altLang="ko-KR" sz="2400" dirty="0"/>
              <a:t>7</a:t>
            </a:r>
            <a:r>
              <a:rPr lang="en-US" altLang="ko-KR" sz="2400" dirty="0" smtClean="0"/>
              <a:t>-1 : </a:t>
            </a:r>
            <a:r>
              <a:rPr lang="ko-KR" altLang="en-US" sz="2400" dirty="0" smtClean="0"/>
              <a:t>정수만 다루는 </a:t>
            </a:r>
            <a:r>
              <a:rPr lang="en-US" altLang="ko-KR" sz="2400" dirty="0" smtClean="0"/>
              <a:t>Vector&lt;Integer&gt; </a:t>
            </a:r>
            <a:r>
              <a:rPr lang="ko-KR" altLang="en-US" sz="2400" dirty="0" smtClean="0"/>
              <a:t>컬렉션 활용</a:t>
            </a:r>
            <a:r>
              <a:rPr lang="en-US" altLang="ko-KR" sz="2400" dirty="0" smtClean="0"/>
              <a:t> </a:t>
            </a:r>
            <a:endParaRPr lang="ko-KR" altLang="en-US" sz="2400" dirty="0"/>
          </a:p>
        </p:txBody>
      </p:sp>
      <p:sp>
        <p:nvSpPr>
          <p:cNvPr id="4" name="직사각형 3"/>
          <p:cNvSpPr/>
          <p:nvPr/>
        </p:nvSpPr>
        <p:spPr>
          <a:xfrm>
            <a:off x="369890" y="1737390"/>
            <a:ext cx="4490142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java.util.Vector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VectorEx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</a:t>
            </a:r>
            <a:r>
              <a:rPr lang="en-US" altLang="ko-KR" sz="1200" dirty="0" smtClean="0"/>
              <a:t>{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정수 값만 다루는 </a:t>
            </a:r>
            <a:r>
              <a:rPr lang="ko-KR" altLang="en-US" sz="1200" dirty="0" err="1"/>
              <a:t>제네릭</a:t>
            </a:r>
            <a:r>
              <a:rPr lang="ko-KR" altLang="en-US" sz="1200" dirty="0"/>
              <a:t> 벡터 생성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/>
              <a:t>Vector&lt;Integer&gt; v = new Vector&lt;Integer&gt;(); 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v.add</a:t>
            </a:r>
            <a:r>
              <a:rPr lang="en-US" altLang="ko-KR" sz="1200" b="1" dirty="0"/>
              <a:t>(5); </a:t>
            </a:r>
            <a:r>
              <a:rPr lang="en-US" altLang="ko-KR" sz="1200" dirty="0"/>
              <a:t>// 5 </a:t>
            </a:r>
            <a:r>
              <a:rPr lang="ko-KR" altLang="en-US" sz="1200" dirty="0"/>
              <a:t>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(4); // 4 </a:t>
            </a:r>
            <a:r>
              <a:rPr lang="ko-KR" altLang="en-US" sz="1200" dirty="0"/>
              <a:t>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(-1); // -1 </a:t>
            </a:r>
            <a:r>
              <a:rPr lang="ko-KR" altLang="en-US" sz="1200" dirty="0"/>
              <a:t>삽입</a:t>
            </a:r>
          </a:p>
          <a:p>
            <a:pPr defTabSz="180000"/>
            <a:r>
              <a:rPr lang="ko-KR" altLang="en-US" sz="1200" dirty="0"/>
              <a:t>		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// </a:t>
            </a:r>
            <a:r>
              <a:rPr lang="ko-KR" altLang="en-US" sz="1200" dirty="0"/>
              <a:t>벡터 중간에 삽입하기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(2, 100); // 4</a:t>
            </a:r>
            <a:r>
              <a:rPr lang="ko-KR" altLang="en-US" sz="1200" dirty="0"/>
              <a:t>와 </a:t>
            </a:r>
            <a:r>
              <a:rPr lang="en-US" altLang="ko-KR" sz="1200" dirty="0"/>
              <a:t>-1 </a:t>
            </a:r>
            <a:r>
              <a:rPr lang="ko-KR" altLang="en-US" sz="1200" dirty="0"/>
              <a:t>사이에 정수 </a:t>
            </a:r>
            <a:r>
              <a:rPr lang="en-US" altLang="ko-KR" sz="1200" dirty="0"/>
              <a:t>100 </a:t>
            </a:r>
            <a:r>
              <a:rPr lang="ko-KR" altLang="en-US" sz="1200" dirty="0"/>
              <a:t>삽입</a:t>
            </a:r>
          </a:p>
          <a:p>
            <a:pPr defTabSz="180000"/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 내의 요소 객체 수 </a:t>
            </a:r>
            <a:r>
              <a:rPr lang="en-US" altLang="ko-KR" sz="1200" dirty="0"/>
              <a:t>: " + </a:t>
            </a:r>
            <a:r>
              <a:rPr lang="en-US" altLang="ko-KR" sz="1200" b="1" dirty="0" err="1"/>
              <a:t>v.size</a:t>
            </a:r>
            <a:r>
              <a:rPr lang="en-US" altLang="ko-KR" sz="1200" b="1" dirty="0"/>
              <a:t>()</a:t>
            </a:r>
            <a:r>
              <a:rPr lang="en-US" altLang="ko-KR" sz="1200" dirty="0"/>
              <a:t>); 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벡터의 현재 용량 </a:t>
            </a:r>
            <a:r>
              <a:rPr lang="en-US" altLang="ko-KR" sz="1200" dirty="0"/>
              <a:t>: " + </a:t>
            </a:r>
            <a:r>
              <a:rPr lang="en-US" altLang="ko-KR" sz="1200" b="1" dirty="0" err="1"/>
              <a:t>v.capacity</a:t>
            </a:r>
            <a:r>
              <a:rPr lang="en-US" altLang="ko-KR" sz="1200" b="1" dirty="0"/>
              <a:t>()</a:t>
            </a:r>
            <a:r>
              <a:rPr lang="en-US" altLang="ko-KR" sz="1200" dirty="0"/>
              <a:t>); 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모든 요소 정수 출력하기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b="1" dirty="0" err="1"/>
              <a:t>v.size</a:t>
            </a:r>
            <a:r>
              <a:rPr lang="en-US" altLang="ko-KR" sz="1200" b="1" dirty="0"/>
              <a:t>()</a:t>
            </a:r>
            <a:r>
              <a:rPr lang="en-US" altLang="ko-KR" sz="1200" dirty="0"/>
              <a:t>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n = </a:t>
            </a:r>
            <a:r>
              <a:rPr lang="en-US" altLang="ko-KR" sz="1200" b="1" dirty="0" err="1"/>
              <a:t>v.get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(n);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smtClean="0"/>
              <a:t>}</a:t>
            </a:r>
            <a:r>
              <a:rPr lang="en-US" altLang="ko-KR" sz="1200" dirty="0"/>
              <a:t>		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004048" y="3861048"/>
            <a:ext cx="3937042" cy="138499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/>
              <a:t>벡터 내의 요소 객체 수 </a:t>
            </a:r>
            <a:r>
              <a:rPr lang="en-US" altLang="ko-KR" sz="1200" dirty="0"/>
              <a:t>: 4</a:t>
            </a:r>
          </a:p>
          <a:p>
            <a:r>
              <a:rPr lang="ko-KR" altLang="en-US" sz="1200" dirty="0"/>
              <a:t>벡터의 현재 용량 </a:t>
            </a:r>
            <a:r>
              <a:rPr lang="en-US" altLang="ko-KR" sz="1200" dirty="0"/>
              <a:t>: 10</a:t>
            </a:r>
          </a:p>
          <a:p>
            <a:r>
              <a:rPr lang="en-US" altLang="ko-KR" sz="1200" dirty="0"/>
              <a:t>5</a:t>
            </a:r>
          </a:p>
          <a:p>
            <a:r>
              <a:rPr lang="en-US" altLang="ko-KR" sz="1200" dirty="0"/>
              <a:t>4</a:t>
            </a:r>
          </a:p>
          <a:p>
            <a:r>
              <a:rPr lang="en-US" altLang="ko-KR" sz="1200" dirty="0"/>
              <a:t>100</a:t>
            </a:r>
          </a:p>
          <a:p>
            <a:r>
              <a:rPr lang="en-US" altLang="ko-KR" sz="1200" dirty="0"/>
              <a:t>-1</a:t>
            </a:r>
          </a:p>
          <a:p>
            <a:r>
              <a:rPr lang="ko-KR" altLang="en-US" sz="1200" dirty="0"/>
              <a:t>벡터에 있는 정수 합 </a:t>
            </a:r>
            <a:r>
              <a:rPr lang="en-US" altLang="ko-KR" sz="1200" dirty="0"/>
              <a:t>: 108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571472" y="1290246"/>
            <a:ext cx="590899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정수만 다루는 벡터를 생성하고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활용하는 기본 사례를 보인다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977800" y="1737390"/>
            <a:ext cx="3963290" cy="19389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벡터 속의 모든 정수 더하기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sum = 0;</a:t>
            </a:r>
          </a:p>
          <a:p>
            <a:pPr defTabSz="180000"/>
            <a:r>
              <a:rPr lang="en-US" altLang="ko-KR" sz="1200" dirty="0"/>
              <a:t>	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v.size</a:t>
            </a:r>
            <a:r>
              <a:rPr lang="en-US" altLang="ko-KR" sz="1200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n = </a:t>
            </a:r>
            <a:r>
              <a:rPr lang="en-US" altLang="ko-KR" sz="1200" b="1" dirty="0" err="1"/>
              <a:t>v.elementAt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/>
              <a:t>			sum += n;</a:t>
            </a:r>
          </a:p>
          <a:p>
            <a:pPr defTabSz="180000"/>
            <a:r>
              <a:rPr lang="en-US" altLang="ko-KR" sz="1200" dirty="0"/>
              <a:t>		}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벡터에 있는 정수 합 </a:t>
            </a:r>
            <a:r>
              <a:rPr lang="en-US" altLang="ko-KR" sz="1200" dirty="0"/>
              <a:t>: </a:t>
            </a:r>
            <a:r>
              <a:rPr lang="en-US" altLang="ko-KR" sz="1200" dirty="0" smtClean="0"/>
              <a:t>“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					 </a:t>
            </a:r>
            <a:r>
              <a:rPr lang="en-US" altLang="ko-KR" sz="1200" dirty="0"/>
              <a:t>+ sum);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878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074"/>
    </mc:Choice>
    <mc:Fallback xmlns="">
      <p:transition spd="slow" advTm="270074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000" dirty="0" smtClean="0"/>
              <a:t>예제 </a:t>
            </a:r>
            <a:r>
              <a:rPr lang="en-US" altLang="ko-KR" sz="2000" dirty="0" smtClean="0"/>
              <a:t>7-2 : Point </a:t>
            </a:r>
            <a:r>
              <a:rPr lang="ko-KR" altLang="en-US" sz="2000" dirty="0"/>
              <a:t>클래스만 다루는 </a:t>
            </a:r>
            <a:r>
              <a:rPr lang="en-US" altLang="ko-KR" sz="2000" dirty="0"/>
              <a:t>Vector&lt;Point&gt; </a:t>
            </a:r>
            <a:r>
              <a:rPr lang="ko-KR" altLang="en-US" sz="2000" dirty="0"/>
              <a:t>컬렉션 활용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57610" y="1923110"/>
            <a:ext cx="2718246" cy="24929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java.util.Vector</a:t>
            </a:r>
            <a:r>
              <a:rPr lang="en-US" altLang="ko-KR" sz="1200" dirty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b="1" dirty="0"/>
              <a:t>class Point </a:t>
            </a:r>
            <a:r>
              <a:rPr lang="en-US" altLang="ko-KR" sz="1200" dirty="0"/>
              <a:t>{</a:t>
            </a:r>
          </a:p>
          <a:p>
            <a:pPr defTabSz="180000"/>
            <a:r>
              <a:rPr lang="en-US" altLang="ko-KR" sz="1200" dirty="0"/>
              <a:t>	private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y;</a:t>
            </a:r>
          </a:p>
          <a:p>
            <a:pPr defTabSz="180000"/>
            <a:r>
              <a:rPr lang="en-US" altLang="ko-KR" sz="1200" dirty="0"/>
              <a:t>	public Point(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x,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y) 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this.x</a:t>
            </a:r>
            <a:r>
              <a:rPr lang="en-US" altLang="ko-KR" sz="1200" dirty="0"/>
              <a:t> = x;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this.y</a:t>
            </a:r>
            <a:r>
              <a:rPr lang="en-US" altLang="ko-KR" sz="1200" dirty="0"/>
              <a:t> = y;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}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public String </a:t>
            </a:r>
            <a:r>
              <a:rPr lang="en-US" altLang="ko-KR" sz="1200" dirty="0" err="1"/>
              <a:t>toString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/>
              <a:t>		return "(" + x + "," + y + ")";  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6" name="직사각형 5"/>
          <p:cNvSpPr/>
          <p:nvPr/>
        </p:nvSpPr>
        <p:spPr>
          <a:xfrm>
            <a:off x="3419872" y="5661248"/>
            <a:ext cx="5043410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 smtClean="0"/>
              <a:t>(2,3)</a:t>
            </a:r>
          </a:p>
          <a:p>
            <a:r>
              <a:rPr lang="en-US" altLang="ko-KR" sz="1200" dirty="0" smtClean="0"/>
              <a:t>(30,-8)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3419872" y="1916832"/>
            <a:ext cx="5043410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PointVectorEx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// Point </a:t>
            </a:r>
            <a:r>
              <a:rPr lang="ko-KR" altLang="en-US" sz="1200" dirty="0"/>
              <a:t>객체를 요소로만 가지는 벡터 생성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/>
              <a:t>Vector&lt;Point&gt; v = new Vector&lt;Point&gt;(); </a:t>
            </a:r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// 3 </a:t>
            </a:r>
            <a:r>
              <a:rPr lang="ko-KR" altLang="en-US" sz="1200" dirty="0"/>
              <a:t>개의 </a:t>
            </a:r>
            <a:r>
              <a:rPr lang="en-US" altLang="ko-KR" sz="1200" dirty="0"/>
              <a:t>Point </a:t>
            </a:r>
            <a:r>
              <a:rPr lang="ko-KR" altLang="en-US" sz="1200" dirty="0"/>
              <a:t>객체 삽입 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v.add</a:t>
            </a:r>
            <a:r>
              <a:rPr lang="en-US" altLang="ko-KR" sz="1200" b="1" dirty="0"/>
              <a:t>(new Point(2, 3));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(new Point(-5, 20));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(new Point(30, -8</a:t>
            </a:r>
            <a:r>
              <a:rPr lang="en-US" altLang="ko-KR" sz="1200" dirty="0" smtClean="0"/>
              <a:t>));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v.remove</a:t>
            </a:r>
            <a:r>
              <a:rPr lang="en-US" altLang="ko-KR" sz="1200" dirty="0" smtClean="0"/>
              <a:t>(1</a:t>
            </a:r>
            <a:r>
              <a:rPr lang="en-US" altLang="ko-KR" sz="1200" dirty="0"/>
              <a:t>); // </a:t>
            </a:r>
            <a:r>
              <a:rPr lang="ko-KR" altLang="en-US" sz="1200" dirty="0"/>
              <a:t>인덱스 </a:t>
            </a:r>
            <a:r>
              <a:rPr lang="en-US" altLang="ko-KR" sz="1200" dirty="0"/>
              <a:t>1</a:t>
            </a:r>
            <a:r>
              <a:rPr lang="ko-KR" altLang="en-US" sz="1200" dirty="0"/>
              <a:t>의 </a:t>
            </a:r>
            <a:r>
              <a:rPr lang="en-US" altLang="ko-KR" sz="1200" dirty="0"/>
              <a:t>Point(-5, 20) </a:t>
            </a:r>
            <a:r>
              <a:rPr lang="ko-KR" altLang="en-US" sz="1200" dirty="0"/>
              <a:t>객체 삭제</a:t>
            </a:r>
            <a:endParaRPr lang="en-US" altLang="ko-KR" sz="1200" dirty="0"/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벡터에 있는 </a:t>
            </a:r>
            <a:r>
              <a:rPr lang="en-US" altLang="ko-KR" sz="1200" dirty="0"/>
              <a:t>Point </a:t>
            </a:r>
            <a:r>
              <a:rPr lang="ko-KR" altLang="en-US" sz="1200" dirty="0"/>
              <a:t>객체 모두 검색하여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v.size</a:t>
            </a:r>
            <a:r>
              <a:rPr lang="en-US" altLang="ko-KR" sz="1200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/>
              <a:t>Point p = </a:t>
            </a:r>
            <a:r>
              <a:rPr lang="en-US" altLang="ko-KR" sz="1200" b="1" dirty="0" err="1"/>
              <a:t>v.get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</a:t>
            </a:r>
            <a:r>
              <a:rPr lang="en-US" altLang="ko-KR" sz="1200" dirty="0"/>
              <a:t> // </a:t>
            </a:r>
            <a:r>
              <a:rPr lang="ko-KR" altLang="en-US" sz="1200" dirty="0"/>
              <a:t>벡터에서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 </a:t>
            </a:r>
            <a:r>
              <a:rPr lang="ko-KR" altLang="en-US" sz="1200" dirty="0"/>
              <a:t>번째 </a:t>
            </a:r>
            <a:r>
              <a:rPr lang="en-US" altLang="ko-KR" sz="1200" dirty="0"/>
              <a:t>Point </a:t>
            </a:r>
            <a:r>
              <a:rPr lang="ko-KR" altLang="en-US" sz="1200" dirty="0"/>
              <a:t>객체 얻어내기</a:t>
            </a:r>
          </a:p>
          <a:p>
            <a:pPr defTabSz="180000"/>
            <a:r>
              <a:rPr lang="ko-KR" altLang="en-US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(p); // </a:t>
            </a:r>
            <a:r>
              <a:rPr lang="en-US" altLang="ko-KR" sz="1200" dirty="0" err="1"/>
              <a:t>p.toString</a:t>
            </a:r>
            <a:r>
              <a:rPr lang="en-US" altLang="ko-KR" sz="1200" dirty="0"/>
              <a:t>()</a:t>
            </a:r>
            <a:r>
              <a:rPr lang="ko-KR" altLang="en-US" sz="1200" dirty="0"/>
              <a:t>을 이용하여 객체 </a:t>
            </a:r>
            <a:r>
              <a:rPr lang="en-US" altLang="ko-KR" sz="1200" dirty="0"/>
              <a:t>p </a:t>
            </a:r>
            <a:r>
              <a:rPr lang="ko-KR" altLang="en-US" sz="1200" dirty="0"/>
              <a:t>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	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71472" y="1362254"/>
            <a:ext cx="69494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점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(x, y)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표현하는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Point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만들고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Point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객체만 다루는 벡터를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1398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1587"/>
    </mc:Choice>
    <mc:Fallback xmlns="">
      <p:transition spd="slow" advTm="281587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컬렉션을 매개변수로 받는 </a:t>
            </a:r>
            <a:r>
              <a:rPr lang="ko-KR" altLang="en-US" dirty="0" err="1"/>
              <a:t>메소드</a:t>
            </a:r>
            <a:r>
              <a:rPr lang="ko-KR" altLang="en-US" dirty="0"/>
              <a:t> 만들기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32103" y="1340768"/>
            <a:ext cx="8153400" cy="5040560"/>
          </a:xfrm>
        </p:spPr>
        <p:txBody>
          <a:bodyPr/>
          <a:lstStyle/>
          <a:p>
            <a:r>
              <a:rPr lang="ko-KR" altLang="en-US" dirty="0" smtClean="0"/>
              <a:t>컬렉션을 매개변수로 받는 </a:t>
            </a:r>
            <a:r>
              <a:rPr lang="ko-KR" altLang="en-US" dirty="0" err="1" smtClean="0"/>
              <a:t>메소드의</a:t>
            </a:r>
            <a:r>
              <a:rPr lang="ko-KR" altLang="en-US" dirty="0" smtClean="0"/>
              <a:t> 원형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) public void </a:t>
            </a:r>
            <a:r>
              <a:rPr lang="en-US" altLang="ko-KR" dirty="0" err="1" smtClean="0"/>
              <a:t>printVector</a:t>
            </a:r>
            <a:r>
              <a:rPr lang="en-US" altLang="ko-KR" dirty="0" smtClean="0"/>
              <a:t>(Vector&lt;Integer&gt; v)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16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59632" y="2564904"/>
            <a:ext cx="6696744" cy="181588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// Integer </a:t>
            </a:r>
            <a:r>
              <a:rPr lang="ko-KR" altLang="en-US" sz="1400" dirty="0"/>
              <a:t>벡터를 </a:t>
            </a:r>
            <a:r>
              <a:rPr lang="ko-KR" altLang="en-US" sz="1400" dirty="0" smtClean="0"/>
              <a:t>매개변수로 </a:t>
            </a:r>
            <a:r>
              <a:rPr lang="ko-KR" altLang="en-US" sz="1400" dirty="0"/>
              <a:t>받아 원소를 모두 출력하는 </a:t>
            </a:r>
            <a:r>
              <a:rPr lang="en-US" altLang="ko-KR" sz="1400" dirty="0" err="1"/>
              <a:t>printVector</a:t>
            </a:r>
            <a:r>
              <a:rPr lang="en-US" altLang="ko-KR" sz="1400" dirty="0"/>
              <a:t>() </a:t>
            </a:r>
            <a:r>
              <a:rPr lang="ko-KR" altLang="en-US" sz="1400" dirty="0" err="1" smtClean="0"/>
              <a:t>메소드</a:t>
            </a:r>
            <a:endParaRPr lang="en-US" altLang="ko-KR" sz="1400" dirty="0" smtClean="0"/>
          </a:p>
          <a:p>
            <a:endParaRPr lang="en-US" altLang="ko-KR" sz="1400" dirty="0" smtClean="0">
              <a:latin typeface="+mn-ea"/>
            </a:endParaRPr>
          </a:p>
          <a:p>
            <a:pPr defTabSz="180000"/>
            <a:r>
              <a:rPr lang="en-US" altLang="ko-KR" sz="1400" dirty="0" smtClean="0">
                <a:latin typeface="+mn-ea"/>
              </a:rPr>
              <a:t>public </a:t>
            </a:r>
            <a:r>
              <a:rPr lang="en-US" altLang="ko-KR" sz="1400" dirty="0">
                <a:latin typeface="+mn-ea"/>
              </a:rPr>
              <a:t>void </a:t>
            </a:r>
            <a:r>
              <a:rPr lang="en-US" altLang="ko-KR" sz="1400" b="1" dirty="0" err="1">
                <a:latin typeface="+mn-ea"/>
              </a:rPr>
              <a:t>printVector</a:t>
            </a:r>
            <a:r>
              <a:rPr lang="en-US" altLang="ko-KR" sz="1400" b="1" dirty="0">
                <a:latin typeface="+mn-ea"/>
              </a:rPr>
              <a:t>(Vector&lt;Integer&gt; v) </a:t>
            </a:r>
            <a:r>
              <a:rPr lang="en-US" altLang="ko-KR" sz="1400" dirty="0">
                <a:latin typeface="+mn-ea"/>
              </a:rPr>
              <a:t>{</a:t>
            </a:r>
          </a:p>
          <a:p>
            <a:pPr defTabSz="180000"/>
            <a:r>
              <a:rPr lang="en-US" altLang="ko-KR" sz="1400" dirty="0" smtClean="0">
                <a:latin typeface="+mn-ea"/>
              </a:rPr>
              <a:t>	for(</a:t>
            </a:r>
            <a:r>
              <a:rPr lang="en-US" altLang="ko-KR" sz="1400" dirty="0" err="1" smtClean="0">
                <a:latin typeface="+mn-ea"/>
              </a:rPr>
              <a:t>int</a:t>
            </a:r>
            <a:r>
              <a:rPr lang="en-US" altLang="ko-KR" sz="1400" dirty="0" smtClean="0">
                <a:latin typeface="+mn-ea"/>
              </a:rPr>
              <a:t>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=0;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&lt;</a:t>
            </a:r>
            <a:r>
              <a:rPr lang="en-US" altLang="ko-KR" sz="1400" dirty="0" err="1">
                <a:latin typeface="+mn-ea"/>
              </a:rPr>
              <a:t>v.size</a:t>
            </a:r>
            <a:r>
              <a:rPr lang="en-US" altLang="ko-KR" sz="1400" dirty="0">
                <a:latin typeface="+mn-ea"/>
              </a:rPr>
              <a:t>();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++) {</a:t>
            </a:r>
          </a:p>
          <a:p>
            <a:pPr defTabSz="180000"/>
            <a:r>
              <a:rPr lang="en-US" altLang="ko-KR" sz="1400" dirty="0" smtClean="0">
                <a:latin typeface="+mn-ea"/>
              </a:rPr>
              <a:t>		</a:t>
            </a:r>
            <a:r>
              <a:rPr lang="en-US" altLang="ko-KR" sz="1400" dirty="0" err="1" smtClean="0">
                <a:latin typeface="+mn-ea"/>
              </a:rPr>
              <a:t>int</a:t>
            </a:r>
            <a:r>
              <a:rPr lang="en-US" altLang="ko-KR" sz="1400" dirty="0" smtClean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n = </a:t>
            </a:r>
            <a:r>
              <a:rPr lang="en-US" altLang="ko-KR" sz="1400" dirty="0" err="1">
                <a:latin typeface="+mn-ea"/>
              </a:rPr>
              <a:t>v.get</a:t>
            </a:r>
            <a:r>
              <a:rPr lang="en-US" altLang="ko-KR" sz="1400" dirty="0">
                <a:latin typeface="+mn-ea"/>
              </a:rPr>
              <a:t>(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); // </a:t>
            </a:r>
            <a:r>
              <a:rPr lang="ko-KR" altLang="en-US" sz="1400" dirty="0">
                <a:latin typeface="+mn-ea"/>
              </a:rPr>
              <a:t>벡터의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 </a:t>
            </a:r>
            <a:r>
              <a:rPr lang="ko-KR" altLang="en-US" sz="1400" dirty="0">
                <a:latin typeface="+mn-ea"/>
              </a:rPr>
              <a:t>번째 정수</a:t>
            </a:r>
          </a:p>
          <a:p>
            <a:pPr defTabSz="180000"/>
            <a:r>
              <a:rPr lang="en-US" altLang="ko-KR" sz="1400" dirty="0" smtClean="0">
                <a:latin typeface="+mn-ea"/>
              </a:rPr>
              <a:t>		</a:t>
            </a:r>
            <a:r>
              <a:rPr lang="en-US" altLang="ko-KR" sz="1400" dirty="0" err="1" smtClean="0">
                <a:latin typeface="+mn-ea"/>
              </a:rPr>
              <a:t>System.out.println</a:t>
            </a:r>
            <a:r>
              <a:rPr lang="en-US" altLang="ko-KR" sz="1400" dirty="0" smtClean="0">
                <a:latin typeface="+mn-ea"/>
              </a:rPr>
              <a:t>(n</a:t>
            </a:r>
            <a:r>
              <a:rPr lang="en-US" altLang="ko-KR" sz="1400" dirty="0">
                <a:latin typeface="+mn-ea"/>
              </a:rPr>
              <a:t>);</a:t>
            </a:r>
          </a:p>
          <a:p>
            <a:pPr defTabSz="180000"/>
            <a:r>
              <a:rPr lang="en-US" altLang="ko-KR" sz="1400" dirty="0" smtClean="0">
                <a:latin typeface="+mn-ea"/>
              </a:rPr>
              <a:t>	}</a:t>
            </a:r>
            <a:endParaRPr lang="en-US" altLang="ko-KR" sz="1400" dirty="0">
              <a:latin typeface="+mn-ea"/>
            </a:endParaRPr>
          </a:p>
          <a:p>
            <a:pPr defTabSz="180000"/>
            <a:r>
              <a:rPr lang="en-US" altLang="ko-KR" sz="1400" dirty="0">
                <a:latin typeface="+mn-ea"/>
              </a:rPr>
              <a:t>}</a:t>
            </a:r>
            <a:endParaRPr lang="ko-KR" altLang="en-US" sz="1400" dirty="0"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259632" y="4812834"/>
            <a:ext cx="6696744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>
                <a:latin typeface="+mn-ea"/>
              </a:rPr>
              <a:t>Vector&lt;Integer&gt; v = new Vector&lt;Integer&gt;(); // Integer </a:t>
            </a:r>
            <a:r>
              <a:rPr lang="ko-KR" altLang="en-US" sz="1400" dirty="0">
                <a:latin typeface="+mn-ea"/>
              </a:rPr>
              <a:t>벡터 생성</a:t>
            </a:r>
          </a:p>
          <a:p>
            <a:pPr defTabSz="180000"/>
            <a:r>
              <a:rPr lang="en-US" altLang="ko-KR" sz="1400" b="1" dirty="0" err="1">
                <a:latin typeface="+mn-ea"/>
              </a:rPr>
              <a:t>printVector</a:t>
            </a:r>
            <a:r>
              <a:rPr lang="en-US" altLang="ko-KR" sz="1400" b="1" dirty="0">
                <a:latin typeface="+mn-ea"/>
              </a:rPr>
              <a:t>(v); </a:t>
            </a:r>
            <a:r>
              <a:rPr lang="en-US" altLang="ko-KR" sz="1400" dirty="0">
                <a:latin typeface="+mn-ea"/>
              </a:rPr>
              <a:t>// </a:t>
            </a:r>
            <a:r>
              <a:rPr lang="ko-KR" altLang="en-US" sz="1400" dirty="0" err="1">
                <a:latin typeface="+mn-ea"/>
              </a:rPr>
              <a:t>메소드</a:t>
            </a:r>
            <a:r>
              <a:rPr lang="ko-KR" altLang="en-US" sz="1400" dirty="0">
                <a:latin typeface="+mn-ea"/>
              </a:rPr>
              <a:t> 호출</a:t>
            </a:r>
          </a:p>
        </p:txBody>
      </p:sp>
    </p:spTree>
    <p:extLst>
      <p:ext uri="{BB962C8B-B14F-4D97-AF65-F5344CB8AC3E}">
        <p14:creationId xmlns:p14="http://schemas.microsoft.com/office/powerpoint/2010/main" val="333344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587"/>
    </mc:Choice>
    <mc:Fallback xmlns="">
      <p:transition spd="slow" advTm="132587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타입 추론 기능의 진화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Java 7 </a:t>
            </a:r>
            <a:r>
              <a:rPr lang="ko-KR" altLang="en-US" dirty="0" smtClean="0"/>
              <a:t>이전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smtClean="0"/>
              <a:t>Java 7 </a:t>
            </a:r>
            <a:r>
              <a:rPr lang="ko-KR" altLang="en-US" dirty="0" smtClean="0"/>
              <a:t>이후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컴파일러의 타입 추론 기능 추가</a:t>
            </a:r>
            <a:endParaRPr lang="en-US" altLang="ko-KR" dirty="0" smtClean="0"/>
          </a:p>
          <a:p>
            <a:pPr lvl="1"/>
            <a:r>
              <a:rPr lang="en-US" altLang="ko-KR" sz="1600" dirty="0" smtClean="0"/>
              <a:t>&lt;&gt;(</a:t>
            </a:r>
            <a:r>
              <a:rPr lang="ko-KR" altLang="en-US" dirty="0" err="1"/>
              <a:t>다이어몬드</a:t>
            </a:r>
            <a:r>
              <a:rPr lang="ko-KR" altLang="en-US" dirty="0"/>
              <a:t> 연산자</a:t>
            </a:r>
            <a:r>
              <a:rPr lang="en-US" altLang="ko-KR" sz="1600" dirty="0"/>
              <a:t>)</a:t>
            </a:r>
            <a:r>
              <a:rPr lang="ko-KR" altLang="en-US" dirty="0"/>
              <a:t>에 타입 </a:t>
            </a:r>
            <a:r>
              <a:rPr lang="ko-KR" altLang="en-US" dirty="0" smtClean="0"/>
              <a:t>매개변수 생략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r>
              <a:rPr lang="en-US" altLang="ko-KR" dirty="0"/>
              <a:t>Java </a:t>
            </a:r>
            <a:r>
              <a:rPr lang="en-US" altLang="ko-KR" dirty="0" smtClean="0"/>
              <a:t>10 </a:t>
            </a:r>
            <a:r>
              <a:rPr lang="ko-KR" altLang="en-US" dirty="0"/>
              <a:t>이후</a:t>
            </a:r>
            <a:endParaRPr lang="en-US" altLang="ko-KR" dirty="0"/>
          </a:p>
          <a:p>
            <a:pPr lvl="1"/>
            <a:r>
              <a:rPr lang="en-US" altLang="ko-KR" dirty="0" err="1"/>
              <a:t>var</a:t>
            </a:r>
            <a:r>
              <a:rPr lang="en-US" altLang="ko-KR" dirty="0"/>
              <a:t> </a:t>
            </a:r>
            <a:r>
              <a:rPr lang="ko-KR" altLang="en-US" dirty="0" smtClean="0"/>
              <a:t>키워드 도입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컴파일러의 지역 변수 타입 </a:t>
            </a:r>
            <a:r>
              <a:rPr lang="ko-KR" altLang="en-US" dirty="0"/>
              <a:t>추론 </a:t>
            </a:r>
            <a:r>
              <a:rPr lang="ko-KR" altLang="en-US" dirty="0" smtClean="0"/>
              <a:t>가능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17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043608" y="1844824"/>
            <a:ext cx="7416824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Vector&lt;Integer&gt; v = </a:t>
            </a:r>
            <a:r>
              <a:rPr lang="en-US" altLang="ko-KR" dirty="0">
                <a:solidFill>
                  <a:srgbClr val="9A009A"/>
                </a:solidFill>
                <a:latin typeface="+mj-ea"/>
                <a:ea typeface="+mj-ea"/>
              </a:rPr>
              <a:t>new </a:t>
            </a:r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Vector&lt;Integer&gt;(); </a:t>
            </a:r>
            <a:r>
              <a:rPr lang="en-US" altLang="ko-KR" dirty="0">
                <a:solidFill>
                  <a:srgbClr val="1A9A00"/>
                </a:solidFill>
                <a:latin typeface="+mj-ea"/>
                <a:ea typeface="+mj-ea"/>
              </a:rPr>
              <a:t>// Java 7 </a:t>
            </a:r>
            <a:r>
              <a:rPr lang="ko-KR" altLang="en-US" dirty="0">
                <a:solidFill>
                  <a:srgbClr val="1A9A00"/>
                </a:solidFill>
                <a:latin typeface="+mj-ea"/>
                <a:ea typeface="+mj-ea"/>
              </a:rPr>
              <a:t>이전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43607" y="4005064"/>
            <a:ext cx="7411037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Vector&lt;Integer&gt; v = </a:t>
            </a:r>
            <a:r>
              <a:rPr lang="en-US" altLang="ko-KR" dirty="0">
                <a:solidFill>
                  <a:srgbClr val="9A009A"/>
                </a:solidFill>
                <a:latin typeface="+mj-ea"/>
                <a:ea typeface="+mj-ea"/>
              </a:rPr>
              <a:t>new </a:t>
            </a:r>
            <a:r>
              <a:rPr lang="en-US" altLang="ko-KR" b="1" dirty="0">
                <a:solidFill>
                  <a:srgbClr val="000000"/>
                </a:solidFill>
                <a:latin typeface="+mj-ea"/>
                <a:ea typeface="+mj-ea"/>
              </a:rPr>
              <a:t>Vector&lt;&gt;(); </a:t>
            </a:r>
            <a:r>
              <a:rPr lang="en-US" altLang="ko-KR" dirty="0">
                <a:solidFill>
                  <a:srgbClr val="1A9A00"/>
                </a:solidFill>
                <a:latin typeface="+mj-ea"/>
                <a:ea typeface="+mj-ea"/>
              </a:rPr>
              <a:t>// Java 7</a:t>
            </a:r>
            <a:r>
              <a:rPr lang="ko-KR" altLang="en-US" dirty="0" smtClean="0">
                <a:solidFill>
                  <a:srgbClr val="1A9A00"/>
                </a:solidFill>
                <a:latin typeface="+mj-ea"/>
                <a:ea typeface="+mj-ea"/>
              </a:rPr>
              <a:t>부터 추가</a:t>
            </a:r>
            <a:r>
              <a:rPr lang="en-US" altLang="ko-KR" dirty="0" smtClean="0">
                <a:solidFill>
                  <a:srgbClr val="1A9A00"/>
                </a:solidFill>
                <a:latin typeface="+mj-ea"/>
                <a:ea typeface="+mj-ea"/>
              </a:rPr>
              <a:t>,</a:t>
            </a:r>
            <a:r>
              <a:rPr lang="ko-KR" altLang="en-US" dirty="0" smtClean="0">
                <a:solidFill>
                  <a:srgbClr val="1A9A00"/>
                </a:solidFill>
                <a:latin typeface="+mj-ea"/>
                <a:ea typeface="+mj-ea"/>
              </a:rPr>
              <a:t> 가능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043607" y="5589240"/>
            <a:ext cx="7411037" cy="3693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b="1" dirty="0" err="1">
                <a:solidFill>
                  <a:srgbClr val="9A009A"/>
                </a:solidFill>
                <a:latin typeface="+mj-ea"/>
                <a:ea typeface="+mj-ea"/>
              </a:rPr>
              <a:t>var</a:t>
            </a:r>
            <a:r>
              <a:rPr lang="en-US" altLang="ko-KR" b="1" dirty="0">
                <a:solidFill>
                  <a:srgbClr val="9A009A"/>
                </a:solidFill>
                <a:latin typeface="+mj-ea"/>
                <a:ea typeface="+mj-ea"/>
              </a:rPr>
              <a:t> </a:t>
            </a:r>
            <a:r>
              <a:rPr lang="en-US" altLang="ko-KR" b="1" dirty="0">
                <a:solidFill>
                  <a:srgbClr val="000000"/>
                </a:solidFill>
                <a:latin typeface="+mj-ea"/>
                <a:ea typeface="+mj-ea"/>
              </a:rPr>
              <a:t>v </a:t>
            </a:r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= </a:t>
            </a:r>
            <a:r>
              <a:rPr lang="en-US" altLang="ko-KR" dirty="0">
                <a:solidFill>
                  <a:srgbClr val="9A009A"/>
                </a:solidFill>
                <a:latin typeface="+mj-ea"/>
                <a:ea typeface="+mj-ea"/>
              </a:rPr>
              <a:t>new </a:t>
            </a:r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Vector&lt;</a:t>
            </a:r>
            <a:r>
              <a:rPr lang="en-US" altLang="ko-KR" b="1" dirty="0">
                <a:solidFill>
                  <a:srgbClr val="000000"/>
                </a:solidFill>
                <a:latin typeface="+mj-ea"/>
                <a:ea typeface="+mj-ea"/>
              </a:rPr>
              <a:t>Integer</a:t>
            </a:r>
            <a:r>
              <a:rPr lang="en-US" altLang="ko-KR" dirty="0">
                <a:solidFill>
                  <a:srgbClr val="000000"/>
                </a:solidFill>
                <a:latin typeface="+mj-ea"/>
                <a:ea typeface="+mj-ea"/>
              </a:rPr>
              <a:t>&gt;(); </a:t>
            </a:r>
            <a:r>
              <a:rPr lang="en-US" altLang="ko-KR" dirty="0">
                <a:solidFill>
                  <a:srgbClr val="1A9A00"/>
                </a:solidFill>
                <a:latin typeface="+mj-ea"/>
                <a:ea typeface="+mj-ea"/>
              </a:rPr>
              <a:t>// Java 10</a:t>
            </a:r>
            <a:r>
              <a:rPr lang="ko-KR" altLang="en-US" dirty="0" smtClean="0">
                <a:solidFill>
                  <a:srgbClr val="1A9A00"/>
                </a:solidFill>
                <a:latin typeface="+mj-ea"/>
                <a:ea typeface="+mj-ea"/>
              </a:rPr>
              <a:t>부터 추가</a:t>
            </a:r>
            <a:r>
              <a:rPr lang="en-US" altLang="ko-KR" dirty="0" smtClean="0">
                <a:solidFill>
                  <a:srgbClr val="1A9A00"/>
                </a:solidFill>
                <a:latin typeface="+mj-ea"/>
                <a:ea typeface="+mj-ea"/>
              </a:rPr>
              <a:t>,</a:t>
            </a:r>
            <a:r>
              <a:rPr lang="ko-KR" altLang="en-US" dirty="0" smtClean="0">
                <a:solidFill>
                  <a:srgbClr val="1A9A00"/>
                </a:solidFill>
                <a:latin typeface="+mj-ea"/>
                <a:ea typeface="+mj-ea"/>
              </a:rPr>
              <a:t> 가능</a:t>
            </a:r>
            <a:endParaRPr lang="ko-KR" altLang="en-US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048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799"/>
    </mc:Choice>
    <mc:Fallback xmlns="">
      <p:transition spd="slow" advTm="211799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ArrayList</a:t>
            </a:r>
            <a:r>
              <a:rPr lang="en-US" altLang="ko-KR" dirty="0" smtClean="0"/>
              <a:t>&lt;E&gt;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ArrayList</a:t>
            </a:r>
            <a:r>
              <a:rPr lang="en-US" altLang="ko-KR" dirty="0" smtClean="0"/>
              <a:t>&lt;E&gt;</a:t>
            </a:r>
            <a:r>
              <a:rPr lang="ko-KR" altLang="en-US" dirty="0" smtClean="0"/>
              <a:t>의 특성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java.util.ArrayList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가변 크기 배열을 구현한 클래스</a:t>
            </a:r>
            <a:endParaRPr lang="en-US" altLang="ko-KR" dirty="0" smtClean="0"/>
          </a:p>
          <a:p>
            <a:pPr lvl="2"/>
            <a:r>
              <a:rPr lang="en-US" altLang="ko-KR" dirty="0"/>
              <a:t>&lt;E&gt;</a:t>
            </a:r>
            <a:r>
              <a:rPr lang="ko-KR" altLang="en-US" dirty="0"/>
              <a:t>에서 </a:t>
            </a:r>
            <a:r>
              <a:rPr lang="en-US" altLang="ko-KR" dirty="0"/>
              <a:t>E </a:t>
            </a:r>
            <a:r>
              <a:rPr lang="ko-KR" altLang="en-US" dirty="0"/>
              <a:t>대신 </a:t>
            </a:r>
            <a:r>
              <a:rPr lang="ko-KR" altLang="en-US" dirty="0" smtClean="0"/>
              <a:t>요소로 사용할 특정 </a:t>
            </a:r>
            <a:r>
              <a:rPr lang="ko-KR" altLang="en-US" dirty="0"/>
              <a:t>타입으로 구체화</a:t>
            </a:r>
            <a:endParaRPr lang="en-US" altLang="ko-KR" dirty="0"/>
          </a:p>
          <a:p>
            <a:pPr lvl="1"/>
            <a:r>
              <a:rPr lang="en-US" altLang="ko-KR" dirty="0" err="1" smtClean="0"/>
              <a:t>ArrayList</a:t>
            </a:r>
            <a:r>
              <a:rPr lang="ko-KR" altLang="en-US" dirty="0" smtClean="0"/>
              <a:t>에 </a:t>
            </a:r>
            <a:r>
              <a:rPr lang="ko-KR" altLang="en-US" dirty="0"/>
              <a:t>삽입 가능한  것</a:t>
            </a:r>
            <a:endParaRPr lang="en-US" altLang="ko-KR" dirty="0"/>
          </a:p>
          <a:p>
            <a:pPr lvl="2"/>
            <a:r>
              <a:rPr lang="ko-KR" altLang="en-US" dirty="0"/>
              <a:t>객체</a:t>
            </a:r>
            <a:r>
              <a:rPr lang="en-US" altLang="ko-KR" dirty="0"/>
              <a:t>, null</a:t>
            </a:r>
          </a:p>
          <a:p>
            <a:pPr lvl="2"/>
            <a:r>
              <a:rPr lang="ko-KR" altLang="en-US" dirty="0"/>
              <a:t>기본 타입은 </a:t>
            </a:r>
            <a:r>
              <a:rPr lang="ko-KR" altLang="en-US" dirty="0" err="1"/>
              <a:t>박싱</a:t>
            </a:r>
            <a:r>
              <a:rPr lang="en-US" altLang="ko-KR" dirty="0"/>
              <a:t>/</a:t>
            </a:r>
            <a:r>
              <a:rPr lang="ko-KR" altLang="en-US" dirty="0" err="1"/>
              <a:t>언박싱으로</a:t>
            </a:r>
            <a:r>
              <a:rPr lang="ko-KR" altLang="en-US" dirty="0"/>
              <a:t> </a:t>
            </a:r>
            <a:r>
              <a:rPr lang="en-US" altLang="ko-KR" dirty="0"/>
              <a:t>Wrapper </a:t>
            </a:r>
            <a:r>
              <a:rPr lang="ko-KR" altLang="en-US" dirty="0"/>
              <a:t>객체로 만들어 저장</a:t>
            </a:r>
            <a:endParaRPr lang="en-US" altLang="ko-KR" dirty="0"/>
          </a:p>
          <a:p>
            <a:pPr lvl="1"/>
            <a:r>
              <a:rPr lang="en-US" altLang="ko-KR" dirty="0" err="1" smtClean="0"/>
              <a:t>ArrayList</a:t>
            </a:r>
            <a:r>
              <a:rPr lang="ko-KR" altLang="en-US" dirty="0" smtClean="0"/>
              <a:t>에 객체 삽입</a:t>
            </a:r>
            <a:r>
              <a:rPr lang="en-US" altLang="ko-KR" dirty="0" smtClean="0"/>
              <a:t>/</a:t>
            </a:r>
            <a:r>
              <a:rPr lang="ko-KR" altLang="en-US" dirty="0" smtClean="0"/>
              <a:t>삭제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리스트의 맨 뒤에 객체 추가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리스트의 중간에 객체 삽입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임의의 </a:t>
            </a:r>
            <a:r>
              <a:rPr lang="ko-KR" altLang="en-US" dirty="0"/>
              <a:t>위치에 있는 객체 삭제 </a:t>
            </a:r>
            <a:r>
              <a:rPr lang="ko-KR" altLang="en-US" dirty="0" smtClean="0"/>
              <a:t>가능</a:t>
            </a:r>
            <a:endParaRPr lang="en-US" altLang="ko-KR" dirty="0"/>
          </a:p>
          <a:p>
            <a:pPr lvl="1"/>
            <a:r>
              <a:rPr lang="ko-KR" altLang="en-US" dirty="0" smtClean="0"/>
              <a:t>벡터와 달리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동기화 기능 없음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다수 </a:t>
            </a:r>
            <a:r>
              <a:rPr lang="ko-KR" altLang="en-US" dirty="0" err="1" smtClean="0"/>
              <a:t>스레드가</a:t>
            </a:r>
            <a:r>
              <a:rPr lang="ko-KR" altLang="en-US" dirty="0" smtClean="0"/>
              <a:t> 동시에 </a:t>
            </a:r>
            <a:r>
              <a:rPr lang="en-US" altLang="ko-KR" dirty="0" err="1" smtClean="0"/>
              <a:t>ArrayList</a:t>
            </a:r>
            <a:r>
              <a:rPr lang="ko-KR" altLang="en-US" dirty="0" smtClean="0"/>
              <a:t>에 접근할</a:t>
            </a:r>
            <a:r>
              <a:rPr lang="en-US" altLang="ko-KR" dirty="0" smtClean="0"/>
              <a:t> </a:t>
            </a:r>
            <a:r>
              <a:rPr lang="ko-KR" altLang="en-US" dirty="0" smtClean="0"/>
              <a:t>때 동기화되지 않음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개발자가 </a:t>
            </a:r>
            <a:r>
              <a:rPr lang="ko-KR" altLang="en-US" dirty="0" err="1" smtClean="0"/>
              <a:t>스레드</a:t>
            </a:r>
            <a:r>
              <a:rPr lang="ko-KR" altLang="en-US" dirty="0" smtClean="0"/>
              <a:t> 동기화 코드 작성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978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294"/>
    </mc:Choice>
    <mc:Fallback xmlns="">
      <p:transition spd="slow" advTm="50294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2780928"/>
            <a:ext cx="6534150" cy="3152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ArrayList</a:t>
            </a:r>
            <a:r>
              <a:rPr lang="en-US" altLang="ko-KR" dirty="0" smtClean="0"/>
              <a:t>&lt;String&gt; </a:t>
            </a:r>
            <a:r>
              <a:rPr lang="ko-KR" altLang="en-US" dirty="0" smtClean="0"/>
              <a:t>컬렉션의 내부 구성</a:t>
            </a:r>
            <a:endParaRPr lang="ko-KR" altLang="en-US" dirty="0"/>
          </a:p>
        </p:txBody>
      </p:sp>
      <p:sp>
        <p:nvSpPr>
          <p:cNvPr id="39" name="모서리가 둥근 사각형 설명선 38"/>
          <p:cNvSpPr/>
          <p:nvPr/>
        </p:nvSpPr>
        <p:spPr>
          <a:xfrm>
            <a:off x="1542659" y="2339462"/>
            <a:ext cx="1784622" cy="612934"/>
          </a:xfrm>
          <a:prstGeom prst="wedgeRoundRectCallout">
            <a:avLst>
              <a:gd name="adj1" fmla="val 15033"/>
              <a:gd name="adj2" fmla="val 11322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add()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를 이용하여 요소를 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삽입하고 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get()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을 이용하</a:t>
            </a:r>
          </a:p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여 요소를 검색합니다</a:t>
            </a:r>
          </a:p>
        </p:txBody>
      </p:sp>
      <p:sp>
        <p:nvSpPr>
          <p:cNvPr id="40" name="슬라이드 번호 개체 틀 3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085159" y="1436064"/>
            <a:ext cx="5111272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/>
              <a:t>ArrayList</a:t>
            </a:r>
            <a:r>
              <a:rPr lang="en-US" altLang="ko-KR" dirty="0"/>
              <a:t>&lt;String&gt; </a:t>
            </a:r>
            <a:r>
              <a:rPr lang="en-US" altLang="ko-KR" dirty="0" smtClean="0"/>
              <a:t>al = new </a:t>
            </a:r>
            <a:r>
              <a:rPr lang="en-US" altLang="ko-KR" dirty="0" err="1" smtClean="0"/>
              <a:t>ArrayList</a:t>
            </a:r>
            <a:r>
              <a:rPr lang="en-US" altLang="ko-KR" dirty="0" smtClean="0"/>
              <a:t>&lt;String&gt;();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81829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653"/>
    </mc:Choice>
    <mc:Fallback xmlns="">
      <p:transition spd="slow" advTm="144653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컬렉션</a:t>
            </a:r>
            <a:r>
              <a:rPr lang="en-US" altLang="ko-KR" dirty="0" smtClean="0"/>
              <a:t>(collection)</a:t>
            </a:r>
            <a:r>
              <a:rPr lang="ko-KR" altLang="en-US" dirty="0" smtClean="0"/>
              <a:t>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개념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2016224"/>
          </a:xfrm>
        </p:spPr>
        <p:txBody>
          <a:bodyPr>
            <a:normAutofit fontScale="85000" lnSpcReduction="20000"/>
          </a:bodyPr>
          <a:lstStyle/>
          <a:p>
            <a:r>
              <a:rPr lang="ko-KR" altLang="en-US" dirty="0" smtClean="0"/>
              <a:t>컬렉션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요소</a:t>
            </a:r>
            <a:r>
              <a:rPr lang="en-US" altLang="ko-KR" dirty="0" smtClean="0"/>
              <a:t>(element)</a:t>
            </a:r>
            <a:r>
              <a:rPr lang="ko-KR" altLang="en-US" dirty="0" smtClean="0"/>
              <a:t> 객체들의 저장소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객체들의 컨테이너라고도 불림</a:t>
            </a:r>
            <a:endParaRPr lang="en-US" altLang="ko-KR" dirty="0" smtClean="0"/>
          </a:p>
          <a:p>
            <a:pPr lvl="2"/>
            <a:r>
              <a:rPr lang="ko-KR" altLang="en-US" dirty="0"/>
              <a:t>요소의 개수에 따라 </a:t>
            </a:r>
            <a:r>
              <a:rPr lang="ko-KR" altLang="en-US" dirty="0" smtClean="0"/>
              <a:t>크기 자동 조절</a:t>
            </a:r>
            <a:endParaRPr lang="en-US" altLang="ko-KR" dirty="0"/>
          </a:p>
          <a:p>
            <a:pPr lvl="2"/>
            <a:r>
              <a:rPr lang="ko-KR" altLang="en-US" dirty="0" smtClean="0"/>
              <a:t>요소의 </a:t>
            </a:r>
            <a:r>
              <a:rPr lang="ko-KR" altLang="en-US" dirty="0"/>
              <a:t>삽입</a:t>
            </a:r>
            <a:r>
              <a:rPr lang="en-US" altLang="ko-KR" dirty="0"/>
              <a:t>,</a:t>
            </a:r>
            <a:r>
              <a:rPr lang="ko-KR" altLang="en-US" dirty="0"/>
              <a:t> 삭제에 따른 요소의 </a:t>
            </a:r>
            <a:r>
              <a:rPr lang="ko-KR" altLang="en-US" dirty="0" smtClean="0"/>
              <a:t>위치 자동 이동</a:t>
            </a:r>
            <a:endParaRPr lang="en-US" altLang="ko-KR" dirty="0"/>
          </a:p>
          <a:p>
            <a:pPr lvl="1"/>
            <a:r>
              <a:rPr lang="ko-KR" altLang="en-US" dirty="0" smtClean="0"/>
              <a:t>고정 크기의 배열을 다루는 어려움 해소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다양한 객체들의 삽입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삭제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검색 등의 관리 용이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3501008"/>
            <a:ext cx="6624736" cy="270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13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4548"/>
    </mc:Choice>
    <mc:Fallback xmlns="">
      <p:transition spd="slow" advTm="134548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ArrayList</a:t>
            </a:r>
            <a:r>
              <a:rPr lang="en-US" altLang="ko-KR" dirty="0" smtClean="0"/>
              <a:t>&lt;E&gt; </a:t>
            </a:r>
            <a:r>
              <a:rPr lang="ko-KR" altLang="en-US" dirty="0" smtClean="0"/>
              <a:t>클래스의 주요 </a:t>
            </a:r>
            <a:r>
              <a:rPr lang="ko-KR" altLang="en-US" dirty="0" err="1"/>
              <a:t>메소드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000250" y="170815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20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556792"/>
            <a:ext cx="6910388" cy="4676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18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0239"/>
    </mc:Choice>
    <mc:Fallback xmlns="">
      <p:transition spd="slow" advTm="180239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슬라이드 번호 개체 틀 6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536" y="188640"/>
            <a:ext cx="8142138" cy="6145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1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543"/>
    </mc:Choice>
    <mc:Fallback xmlns="">
      <p:transition spd="slow" advTm="132543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슬라이드 번호 개체 틀 3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42" y="1340768"/>
            <a:ext cx="8532440" cy="256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38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379"/>
    </mc:Choice>
    <mc:Fallback xmlns="">
      <p:transition spd="slow" advTm="73379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7-3 : </a:t>
            </a:r>
            <a:r>
              <a:rPr lang="ko-KR" altLang="en-US" dirty="0"/>
              <a:t>문자열 </a:t>
            </a:r>
            <a:r>
              <a:rPr lang="ko-KR" altLang="en-US" dirty="0" err="1"/>
              <a:t>입력받아</a:t>
            </a:r>
            <a:r>
              <a:rPr lang="ko-KR" altLang="en-US" dirty="0"/>
              <a:t> </a:t>
            </a:r>
            <a:r>
              <a:rPr lang="en-US" altLang="ko-KR" dirty="0" err="1"/>
              <a:t>ArrayList</a:t>
            </a:r>
            <a:r>
              <a:rPr lang="ko-KR" altLang="en-US" dirty="0"/>
              <a:t>에 저장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179512" y="1834946"/>
            <a:ext cx="4392488" cy="397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ArrayListEx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문자열만 </a:t>
            </a:r>
            <a:r>
              <a:rPr lang="ko-KR" altLang="en-US" sz="1200" dirty="0" err="1"/>
              <a:t>삽입가능한</a:t>
            </a:r>
            <a:r>
              <a:rPr lang="ko-KR" altLang="en-US" sz="1200" dirty="0"/>
              <a:t> </a:t>
            </a:r>
            <a:r>
              <a:rPr lang="en-US" altLang="ko-KR" sz="1200" dirty="0" err="1"/>
              <a:t>ArrayList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 생성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ArrayList</a:t>
            </a:r>
            <a:r>
              <a:rPr lang="en-US" altLang="ko-KR" sz="1200" b="1" dirty="0"/>
              <a:t>&lt;String&gt; a = new </a:t>
            </a:r>
            <a:r>
              <a:rPr lang="en-US" altLang="ko-KR" sz="1200" b="1" dirty="0" err="1"/>
              <a:t>ArrayList</a:t>
            </a:r>
            <a:r>
              <a:rPr lang="en-US" altLang="ko-KR" sz="1200" b="1" dirty="0"/>
              <a:t>&lt;String&gt;();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/>
              <a:t>		// </a:t>
            </a:r>
            <a:r>
              <a:rPr lang="ko-KR" altLang="en-US" sz="1200" dirty="0"/>
              <a:t>키보드로부터 </a:t>
            </a:r>
            <a:r>
              <a:rPr lang="en-US" altLang="ko-KR" sz="1200" dirty="0"/>
              <a:t>4</a:t>
            </a:r>
            <a:r>
              <a:rPr lang="ko-KR" altLang="en-US" sz="1200" dirty="0"/>
              <a:t>개의 이름 </a:t>
            </a:r>
            <a:r>
              <a:rPr lang="ko-KR" altLang="en-US" sz="1200" dirty="0" err="1"/>
              <a:t>입력받아</a:t>
            </a:r>
            <a:r>
              <a:rPr lang="ko-KR" altLang="en-US" sz="1200" dirty="0"/>
              <a:t> </a:t>
            </a:r>
            <a:r>
              <a:rPr lang="en-US" altLang="ko-KR" sz="1200" dirty="0" err="1"/>
              <a:t>ArrayList</a:t>
            </a:r>
            <a:r>
              <a:rPr lang="ko-KR" altLang="en-US" sz="1200" dirty="0"/>
              <a:t>에 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Scanner(System.in); </a:t>
            </a:r>
            <a:endParaRPr lang="en-US" altLang="ko-KR" sz="1200" dirty="0" smtClean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&lt;4;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이름을 입력하세요</a:t>
            </a:r>
            <a:r>
              <a:rPr lang="en-US" altLang="ko-KR" sz="1200" dirty="0"/>
              <a:t>&gt;&gt;");</a:t>
            </a:r>
          </a:p>
          <a:p>
            <a:pPr defTabSz="180000"/>
            <a:r>
              <a:rPr lang="en-US" altLang="ko-KR" sz="1200" dirty="0"/>
              <a:t>			String s = </a:t>
            </a:r>
            <a:r>
              <a:rPr lang="en-US" altLang="ko-KR" sz="1200" dirty="0" err="1"/>
              <a:t>scanner.next</a:t>
            </a:r>
            <a:r>
              <a:rPr lang="en-US" altLang="ko-KR" sz="1200" dirty="0"/>
              <a:t>(); // </a:t>
            </a:r>
            <a:r>
              <a:rPr lang="ko-KR" altLang="en-US" sz="1200" dirty="0"/>
              <a:t>키보드로부터 </a:t>
            </a:r>
            <a:r>
              <a:rPr lang="ko-KR" altLang="en-US" sz="1200" dirty="0" smtClean="0"/>
              <a:t>이름 </a:t>
            </a:r>
            <a:r>
              <a:rPr lang="ko-KR" altLang="en-US" sz="1200" dirty="0"/>
              <a:t>입력</a:t>
            </a:r>
          </a:p>
          <a:p>
            <a:pPr defTabSz="180000"/>
            <a:r>
              <a:rPr lang="ko-KR" altLang="en-US" sz="1200" dirty="0"/>
              <a:t>			</a:t>
            </a:r>
            <a:r>
              <a:rPr lang="en-US" altLang="ko-KR" sz="1200" b="1" dirty="0" err="1"/>
              <a:t>a.add</a:t>
            </a:r>
            <a:r>
              <a:rPr lang="en-US" altLang="ko-KR" sz="1200" b="1" dirty="0"/>
              <a:t>(s); </a:t>
            </a:r>
            <a:r>
              <a:rPr lang="en-US" altLang="ko-KR" sz="1200" dirty="0"/>
              <a:t>// </a:t>
            </a:r>
            <a:r>
              <a:rPr lang="en-US" altLang="ko-KR" sz="1200" dirty="0" err="1"/>
              <a:t>ArrayList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컬렉션에 삽입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// </a:t>
            </a:r>
            <a:r>
              <a:rPr lang="en-US" altLang="ko-KR" sz="1200" dirty="0" err="1"/>
              <a:t>ArrayList</a:t>
            </a:r>
            <a:r>
              <a:rPr lang="ko-KR" altLang="en-US" sz="1200" dirty="0"/>
              <a:t>에 들어 있는 모든 이름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</a:t>
            </a:r>
            <a:r>
              <a:rPr lang="en-US" altLang="ko-KR" sz="1200" dirty="0" err="1"/>
              <a:t>a.size</a:t>
            </a:r>
            <a:r>
              <a:rPr lang="en-US" altLang="ko-KR" sz="1200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</a:t>
            </a:r>
            <a:r>
              <a:rPr lang="en-US" altLang="ko-KR" sz="1200" dirty="0" smtClean="0"/>
              <a:t>{</a:t>
            </a:r>
          </a:p>
          <a:p>
            <a:pPr defTabSz="180000"/>
            <a:r>
              <a:rPr lang="en-US" altLang="ko-KR" sz="1200" dirty="0" smtClean="0"/>
              <a:t>			// </a:t>
            </a:r>
            <a:r>
              <a:rPr lang="en-US" altLang="ko-KR" sz="1200" dirty="0" err="1"/>
              <a:t>ArrayList</a:t>
            </a:r>
            <a:r>
              <a:rPr lang="ko-KR" altLang="en-US" sz="1200" dirty="0"/>
              <a:t>의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 </a:t>
            </a:r>
            <a:r>
              <a:rPr lang="ko-KR" altLang="en-US" sz="1200" dirty="0"/>
              <a:t>번째 문자열 얻어오기  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/>
              <a:t>String name = </a:t>
            </a:r>
            <a:r>
              <a:rPr lang="en-US" altLang="ko-KR" sz="1200" b="1" dirty="0" err="1"/>
              <a:t>a.get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); </a:t>
            </a:r>
            <a:endParaRPr lang="en-US" altLang="ko-KR" sz="1200" b="1" dirty="0" smtClean="0"/>
          </a:p>
          <a:p>
            <a:pPr defTabSz="180000"/>
            <a:r>
              <a:rPr lang="ko-KR" altLang="en-US" sz="1200" dirty="0"/>
              <a:t>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(name + " ");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smtClean="0"/>
              <a:t>}</a:t>
            </a:r>
            <a:r>
              <a:rPr lang="en-US" altLang="ko-KR" sz="1200" dirty="0"/>
              <a:t>	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4716016" y="4135256"/>
            <a:ext cx="4248472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Mike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>
                <a:solidFill>
                  <a:srgbClr val="00B050"/>
                </a:solidFill>
              </a:rPr>
              <a:t>Jane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 smtClean="0">
                <a:solidFill>
                  <a:srgbClr val="00B050"/>
                </a:solidFill>
              </a:rPr>
              <a:t>Ashley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이름을 입력하세요</a:t>
            </a:r>
            <a:r>
              <a:rPr lang="en-US" altLang="ko-KR" sz="1200" dirty="0"/>
              <a:t>&gt;&gt;</a:t>
            </a:r>
            <a:r>
              <a:rPr lang="en-US" altLang="ko-KR" sz="1200" dirty="0" smtClean="0">
                <a:solidFill>
                  <a:srgbClr val="00B050"/>
                </a:solidFill>
              </a:rPr>
              <a:t>Helen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en-US" altLang="ko-KR" sz="1200" dirty="0"/>
              <a:t>Mike Jane </a:t>
            </a:r>
            <a:r>
              <a:rPr lang="en-US" altLang="ko-KR" sz="1200" dirty="0" smtClean="0"/>
              <a:t>Ashley Helen </a:t>
            </a:r>
            <a:endParaRPr lang="ko-KR" altLang="en-US" sz="1200" dirty="0"/>
          </a:p>
          <a:p>
            <a:pPr fontAlgn="base"/>
            <a:r>
              <a:rPr lang="ko-KR" altLang="en-US" sz="1200" dirty="0"/>
              <a:t>가장 긴 이름은 </a:t>
            </a:r>
            <a:r>
              <a:rPr lang="en-US" altLang="ko-KR" sz="1200" dirty="0"/>
              <a:t>: </a:t>
            </a:r>
            <a:r>
              <a:rPr lang="en-US" altLang="ko-KR" sz="1200" dirty="0" smtClean="0"/>
              <a:t>Ashley</a:t>
            </a:r>
            <a:endParaRPr lang="ko-KR" altLang="en-US" sz="1200" dirty="0"/>
          </a:p>
        </p:txBody>
      </p:sp>
      <p:sp>
        <p:nvSpPr>
          <p:cNvPr id="6" name="직사각형 5"/>
          <p:cNvSpPr/>
          <p:nvPr/>
        </p:nvSpPr>
        <p:spPr>
          <a:xfrm>
            <a:off x="571472" y="1319334"/>
            <a:ext cx="69188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이름을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4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개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입력받아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ArrayList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에 저장하고 모두 출력한 후 제일 긴 이름을 출력하라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716016" y="1850132"/>
            <a:ext cx="4248472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// </a:t>
            </a:r>
            <a:r>
              <a:rPr lang="ko-KR" altLang="en-US" sz="1200" dirty="0"/>
              <a:t>가장 긴 이름 출력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longestIndex</a:t>
            </a:r>
            <a:r>
              <a:rPr lang="en-US" altLang="ko-KR" sz="1200" dirty="0"/>
              <a:t> = 0; </a:t>
            </a:r>
            <a:endParaRPr lang="en-US" altLang="ko-KR" sz="1200" dirty="0" smtClean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=1;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&lt;</a:t>
            </a:r>
            <a:r>
              <a:rPr lang="en-US" altLang="ko-KR" sz="1200" b="1" dirty="0" err="1"/>
              <a:t>a.size</a:t>
            </a:r>
            <a:r>
              <a:rPr lang="en-US" altLang="ko-KR" sz="1200" b="1" dirty="0"/>
              <a:t>();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b="1" dirty="0"/>
              <a:t>if(</a:t>
            </a:r>
            <a:r>
              <a:rPr lang="en-US" altLang="ko-KR" sz="1200" b="1" dirty="0" err="1"/>
              <a:t>a.get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longestIndex</a:t>
            </a:r>
            <a:r>
              <a:rPr lang="en-US" altLang="ko-KR" sz="1200" b="1" dirty="0"/>
              <a:t>).length() </a:t>
            </a:r>
            <a:r>
              <a:rPr lang="en-US" altLang="ko-KR" sz="1200" b="1" dirty="0" smtClean="0"/>
              <a:t>&lt; </a:t>
            </a:r>
            <a:r>
              <a:rPr lang="en-US" altLang="ko-KR" sz="1200" b="1" dirty="0" err="1"/>
              <a:t>a.get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).length</a:t>
            </a:r>
            <a:r>
              <a:rPr lang="en-US" altLang="ko-KR" sz="1200" b="1" dirty="0" smtClean="0"/>
              <a:t>())</a:t>
            </a:r>
            <a:endParaRPr lang="ko-KR" altLang="en-US" sz="1200" b="1" dirty="0"/>
          </a:p>
          <a:p>
            <a:pPr defTabSz="180000"/>
            <a:r>
              <a:rPr lang="ko-KR" altLang="en-US" sz="1200" dirty="0"/>
              <a:t>				</a:t>
            </a:r>
            <a:r>
              <a:rPr lang="en-US" altLang="ko-KR" sz="1200" dirty="0" err="1"/>
              <a:t>longestIndex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; 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("\n</a:t>
            </a:r>
            <a:r>
              <a:rPr lang="ko-KR" altLang="en-US" sz="1200" dirty="0"/>
              <a:t>가장 긴 이름은 </a:t>
            </a:r>
            <a:r>
              <a:rPr lang="en-US" altLang="ko-KR" sz="1200" dirty="0"/>
              <a:t>: " + 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a.get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longestIndex</a:t>
            </a:r>
            <a:r>
              <a:rPr lang="en-US" altLang="ko-KR" sz="1200" dirty="0"/>
              <a:t>));		</a:t>
            </a:r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}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scanner.close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223808" y="6013099"/>
            <a:ext cx="3312368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err="1"/>
              <a:t>ArrayList</a:t>
            </a:r>
            <a:r>
              <a:rPr lang="en-US" altLang="ko-KR" sz="1200" dirty="0"/>
              <a:t>&lt;String&gt; a = new </a:t>
            </a:r>
            <a:r>
              <a:rPr lang="en-US" altLang="ko-KR" sz="1200" dirty="0" err="1" smtClean="0"/>
              <a:t>ArrayList</a:t>
            </a:r>
            <a:r>
              <a:rPr lang="en-US" altLang="ko-KR" sz="1200" dirty="0" smtClean="0"/>
              <a:t>&lt;&gt;(); </a:t>
            </a:r>
            <a:r>
              <a:rPr lang="ko-KR" altLang="en-US" sz="1200" dirty="0" smtClean="0"/>
              <a:t>나</a:t>
            </a:r>
            <a:endParaRPr lang="en-US" altLang="ko-KR" sz="1200" dirty="0" smtClean="0"/>
          </a:p>
          <a:p>
            <a:pPr defTabSz="180000"/>
            <a:r>
              <a:rPr lang="en-US" altLang="ko-KR" sz="1200" dirty="0" err="1" smtClean="0"/>
              <a:t>var</a:t>
            </a:r>
            <a:r>
              <a:rPr lang="en-US" altLang="ko-KR" sz="1200" dirty="0" smtClean="0"/>
              <a:t> a </a:t>
            </a:r>
            <a:r>
              <a:rPr lang="en-US" altLang="ko-KR" sz="1200" dirty="0"/>
              <a:t>= new </a:t>
            </a:r>
            <a:r>
              <a:rPr lang="en-US" altLang="ko-KR" sz="1200" dirty="0" err="1" smtClean="0"/>
              <a:t>ArrayList</a:t>
            </a:r>
            <a:r>
              <a:rPr lang="en-US" altLang="ko-KR" sz="1200" dirty="0" smtClean="0"/>
              <a:t>&lt;</a:t>
            </a:r>
            <a:r>
              <a:rPr lang="en-US" altLang="ko-KR" sz="1200" dirty="0"/>
              <a:t>String</a:t>
            </a:r>
            <a:r>
              <a:rPr lang="en-US" altLang="ko-KR" sz="1200" dirty="0" smtClean="0"/>
              <a:t>&gt;();  </a:t>
            </a:r>
            <a:r>
              <a:rPr lang="ko-KR" altLang="en-US" sz="1200" dirty="0" smtClean="0"/>
              <a:t>모두 가능</a:t>
            </a:r>
            <a:endParaRPr lang="en-US" altLang="ko-KR" sz="1200" dirty="0"/>
          </a:p>
        </p:txBody>
      </p:sp>
      <p:sp>
        <p:nvSpPr>
          <p:cNvPr id="9" name="자유형 8"/>
          <p:cNvSpPr/>
          <p:nvPr/>
        </p:nvSpPr>
        <p:spPr>
          <a:xfrm>
            <a:off x="85748" y="2893671"/>
            <a:ext cx="556647" cy="3304572"/>
          </a:xfrm>
          <a:custGeom>
            <a:avLst/>
            <a:gdLst>
              <a:gd name="connsiteX0" fmla="*/ 111022 w 556647"/>
              <a:gd name="connsiteY0" fmla="*/ 3304572 h 3304572"/>
              <a:gd name="connsiteX1" fmla="*/ 29999 w 556647"/>
              <a:gd name="connsiteY1" fmla="*/ 1122744 h 3304572"/>
              <a:gd name="connsiteX2" fmla="*/ 556647 w 556647"/>
              <a:gd name="connsiteY2" fmla="*/ 0 h 33045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56647" h="3304572">
                <a:moveTo>
                  <a:pt x="111022" y="3304572"/>
                </a:moveTo>
                <a:cubicBezTo>
                  <a:pt x="33375" y="2489039"/>
                  <a:pt x="-44272" y="1673506"/>
                  <a:pt x="29999" y="1122744"/>
                </a:cubicBezTo>
                <a:cubicBezTo>
                  <a:pt x="104270" y="571982"/>
                  <a:pt x="330458" y="285991"/>
                  <a:pt x="556647" y="0"/>
                </a:cubicBezTo>
              </a:path>
            </a:pathLst>
          </a:custGeom>
          <a:noFill/>
          <a:ln w="9525">
            <a:solidFill>
              <a:srgbClr val="FF0000"/>
            </a:solidFill>
            <a:prstDash val="dash"/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1627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935"/>
    </mc:Choice>
    <mc:Fallback xmlns="">
      <p:transition spd="slow" advTm="197935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컬렉션의 순차 검색을 위한 </a:t>
            </a:r>
            <a:r>
              <a:rPr lang="en-US" altLang="ko-KR" dirty="0" smtClean="0"/>
              <a:t>Iterator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3888432"/>
          </a:xfrm>
        </p:spPr>
        <p:txBody>
          <a:bodyPr>
            <a:normAutofit lnSpcReduction="10000"/>
          </a:bodyPr>
          <a:lstStyle/>
          <a:p>
            <a:r>
              <a:rPr lang="en-US" altLang="ko-KR" dirty="0" smtClean="0"/>
              <a:t>Iterator&lt;E&gt; </a:t>
            </a:r>
            <a:r>
              <a:rPr lang="ko-KR" altLang="en-US" dirty="0" smtClean="0"/>
              <a:t>인터페이</a:t>
            </a:r>
            <a:r>
              <a:rPr lang="ko-KR" altLang="en-US" dirty="0"/>
              <a:t>스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Vector&lt;E</a:t>
            </a:r>
            <a:r>
              <a:rPr lang="en-US" altLang="ko-KR" dirty="0"/>
              <a:t>&gt;, </a:t>
            </a:r>
            <a:r>
              <a:rPr lang="en-US" altLang="ko-KR" dirty="0" err="1"/>
              <a:t>ArrayList</a:t>
            </a:r>
            <a:r>
              <a:rPr lang="en-US" altLang="ko-KR" dirty="0"/>
              <a:t>&lt;E&gt;, </a:t>
            </a:r>
            <a:r>
              <a:rPr lang="en-US" altLang="ko-KR" dirty="0" err="1"/>
              <a:t>LinkedList</a:t>
            </a:r>
            <a:r>
              <a:rPr lang="en-US" altLang="ko-KR" dirty="0"/>
              <a:t>&lt;E</a:t>
            </a:r>
            <a:r>
              <a:rPr lang="en-US" altLang="ko-KR" dirty="0" smtClean="0"/>
              <a:t>&gt;</a:t>
            </a:r>
            <a:r>
              <a:rPr lang="ko-KR" altLang="en-US" dirty="0" smtClean="0"/>
              <a:t>가 상속받는 인터페이스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리스트 구조의 컬렉션에서 요소의 순차 검색을 위한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포함</a:t>
            </a:r>
            <a:endParaRPr lang="en-US" altLang="ko-KR" dirty="0" smtClean="0"/>
          </a:p>
          <a:p>
            <a:pPr lvl="1"/>
            <a:r>
              <a:rPr lang="en-US" altLang="ko-KR" dirty="0"/>
              <a:t>Iterator&lt;E&gt; </a:t>
            </a:r>
            <a:r>
              <a:rPr lang="ko-KR" altLang="en-US" dirty="0"/>
              <a:t>인터페이스 </a:t>
            </a:r>
            <a:r>
              <a:rPr lang="ko-KR" altLang="en-US" dirty="0" err="1"/>
              <a:t>메소드</a:t>
            </a:r>
            <a:endParaRPr lang="ko-KR" altLang="en-US" dirty="0"/>
          </a:p>
          <a:p>
            <a:pPr lvl="2"/>
            <a:endParaRPr lang="en-US" altLang="ko-KR" dirty="0"/>
          </a:p>
          <a:p>
            <a:pPr lvl="2"/>
            <a:endParaRPr lang="ko-KR" altLang="en-US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en-US" altLang="ko-KR" dirty="0" smtClean="0"/>
              <a:t>iterator</a:t>
            </a:r>
            <a:r>
              <a:rPr lang="en-US" altLang="ko-KR" dirty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</a:t>
            </a:r>
            <a:r>
              <a:rPr lang="en-US" altLang="ko-KR" dirty="0" smtClean="0"/>
              <a:t>: Iterator </a:t>
            </a:r>
            <a:r>
              <a:rPr lang="ko-KR" altLang="en-US" dirty="0" smtClean="0"/>
              <a:t>객체 반환</a:t>
            </a:r>
            <a:endParaRPr lang="en-US" altLang="ko-KR" dirty="0"/>
          </a:p>
          <a:p>
            <a:pPr lvl="2"/>
            <a:r>
              <a:rPr lang="en-US" altLang="ko-KR" dirty="0" smtClean="0"/>
              <a:t>Iterator </a:t>
            </a:r>
            <a:r>
              <a:rPr lang="ko-KR" altLang="en-US" dirty="0" smtClean="0"/>
              <a:t>객체를 이용하여 인덱스 </a:t>
            </a:r>
            <a:r>
              <a:rPr lang="ko-KR" altLang="en-US" dirty="0"/>
              <a:t>없이 순차적 </a:t>
            </a:r>
            <a:r>
              <a:rPr lang="ko-KR" altLang="en-US" dirty="0" smtClean="0"/>
              <a:t>검색 가능</a:t>
            </a:r>
            <a:endParaRPr lang="en-US" altLang="ko-KR" dirty="0" smtClean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000250" y="3405188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A6BD2C2-3D3B-4E94-BD92-61B02C5F4DEE}" type="slidenum">
              <a:rPr kumimoji="0" lang="ko-KR" altLang="en-US" sz="1400" b="1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ko-KR" altLang="en-US" sz="1400" b="1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28908" y="5234310"/>
            <a:ext cx="396044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Vector&lt;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Integer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&gt; v = new Vector&lt;Integer&gt;();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Iterator&lt;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Integer</a:t>
            </a: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&gt; it = </a:t>
            </a:r>
            <a:r>
              <a:rPr kumimoji="0" lang="en-US" altLang="ko-KR" sz="1400" b="1" i="0" u="none" strike="noStrike" kern="1200" cap="none" spc="0" normalizeH="0" baseline="0" noProof="0" dirty="0" err="1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v.iterator</a:t>
            </a:r>
            <a:r>
              <a:rPr kumimoji="0" lang="en-US" altLang="ko-KR" sz="1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();</a:t>
            </a:r>
          </a:p>
          <a:p>
            <a:pPr marL="0" marR="0" lvl="0" indent="0" algn="l" defTabSz="18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while(</a:t>
            </a:r>
            <a:r>
              <a:rPr kumimoji="0" lang="en-US" altLang="ko-K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it.hasNext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()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) { //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모든 요소 방문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18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	</a:t>
            </a:r>
            <a:r>
              <a:rPr kumimoji="0" lang="en-US" altLang="ko-K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int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 n = </a:t>
            </a:r>
            <a:r>
              <a:rPr kumimoji="0" lang="en-US" altLang="ko-KR" sz="1400" b="1" i="0" u="none" strike="noStrike" kern="1200" cap="none" spc="0" normalizeH="0" baseline="0" noProof="0" dirty="0" err="1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it.next</a:t>
            </a:r>
            <a:r>
              <a:rPr kumimoji="0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()</a:t>
            </a: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; // 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다음 요소 리턴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  <a:p>
            <a:pPr marL="0" marR="0" lvl="0" indent="0" algn="l" defTabSz="18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	...</a:t>
            </a:r>
          </a:p>
          <a:p>
            <a:pPr marL="0" marR="0" lvl="0" indent="0" algn="l" defTabSz="18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/>
                <a:ea typeface="맑은 고딕" panose="020B0503020000020004" pitchFamily="50" charset="-127"/>
                <a:cs typeface="+mn-cs"/>
              </a:rPr>
              <a:t>}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4972" y="2862054"/>
            <a:ext cx="6768752" cy="140545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532" y="5359205"/>
            <a:ext cx="4063516" cy="999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8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8945"/>
    </mc:Choice>
    <mc:Fallback xmlns="">
      <p:transition spd="slow" advTm="348945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116632"/>
            <a:ext cx="8683906" cy="812038"/>
          </a:xfrm>
        </p:spPr>
        <p:txBody>
          <a:bodyPr>
            <a:noAutofit/>
          </a:bodyPr>
          <a:lstStyle/>
          <a:p>
            <a:r>
              <a:rPr lang="ko-KR" altLang="en-US" sz="2000" dirty="0" smtClean="0"/>
              <a:t>예제 </a:t>
            </a:r>
            <a:r>
              <a:rPr lang="en-US" altLang="ko-KR" sz="2000" dirty="0" smtClean="0"/>
              <a:t>7-4 : </a:t>
            </a:r>
            <a:r>
              <a:rPr lang="en-US" altLang="ko-KR" sz="2000" dirty="0"/>
              <a:t>Iterator</a:t>
            </a:r>
            <a:r>
              <a:rPr lang="ko-KR" altLang="en-US" sz="2000" dirty="0"/>
              <a:t>를 이용하여 </a:t>
            </a:r>
            <a:r>
              <a:rPr lang="en-US" altLang="ko-KR" sz="2000" dirty="0" smtClean="0"/>
              <a:t>Vector</a:t>
            </a:r>
            <a:r>
              <a:rPr lang="ko-KR" altLang="en-US" sz="2000" dirty="0" smtClean="0"/>
              <a:t>의 </a:t>
            </a:r>
            <a:r>
              <a:rPr lang="ko-KR" altLang="en-US" sz="2000" dirty="0"/>
              <a:t>모든 </a:t>
            </a:r>
            <a:r>
              <a:rPr lang="ko-KR" altLang="en-US" sz="2000" dirty="0" smtClean="0"/>
              <a:t>요소를 출력하고 합 구하기</a:t>
            </a:r>
            <a:endParaRPr lang="ko-KR" altLang="en-US" sz="2000" dirty="0"/>
          </a:p>
        </p:txBody>
      </p:sp>
      <p:sp>
        <p:nvSpPr>
          <p:cNvPr id="4" name="직사각형 3"/>
          <p:cNvSpPr/>
          <p:nvPr/>
        </p:nvSpPr>
        <p:spPr>
          <a:xfrm>
            <a:off x="574892" y="1916832"/>
            <a:ext cx="3853092" cy="32316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IteratorEx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정수 값만 다루는 </a:t>
            </a:r>
            <a:r>
              <a:rPr lang="ko-KR" altLang="en-US" sz="1200" dirty="0" err="1"/>
              <a:t>제네릭</a:t>
            </a:r>
            <a:r>
              <a:rPr lang="ko-KR" altLang="en-US" sz="1200" dirty="0"/>
              <a:t> 벡터 생성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Vector&lt;Integer&gt; v = new Vector&lt;Integer&gt;(); 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(5); // 5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(4); // 4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(-1); // -1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v.add</a:t>
            </a:r>
            <a:r>
              <a:rPr lang="en-US" altLang="ko-KR" sz="1200" dirty="0"/>
              <a:t>(2, 100); // 4</a:t>
            </a:r>
            <a:r>
              <a:rPr lang="ko-KR" altLang="en-US" sz="1200" dirty="0"/>
              <a:t>와 </a:t>
            </a:r>
            <a:r>
              <a:rPr lang="en-US" altLang="ko-KR" sz="1200" dirty="0"/>
              <a:t>-1 </a:t>
            </a:r>
            <a:r>
              <a:rPr lang="ko-KR" altLang="en-US" sz="1200" dirty="0"/>
              <a:t>사이에 정수 </a:t>
            </a:r>
            <a:r>
              <a:rPr lang="en-US" altLang="ko-KR" sz="1200" dirty="0"/>
              <a:t>100 </a:t>
            </a:r>
            <a:r>
              <a:rPr lang="ko-KR" altLang="en-US" sz="1200" dirty="0"/>
              <a:t>삽입</a:t>
            </a:r>
          </a:p>
          <a:p>
            <a:pPr marL="0" lvl="2" defTabSz="180000"/>
            <a:r>
              <a:rPr lang="ko-KR" altLang="en-US" sz="1200" dirty="0"/>
              <a:t>	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/>
              <a:t>// Iterator</a:t>
            </a:r>
            <a:r>
              <a:rPr lang="ko-KR" altLang="en-US" sz="1200" dirty="0"/>
              <a:t>를 이용한 모든 정수 출력하기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Iterator&lt;Integer&gt; it = </a:t>
            </a:r>
            <a:r>
              <a:rPr lang="en-US" altLang="ko-KR" sz="1200" b="1" dirty="0" err="1"/>
              <a:t>v.iterator</a:t>
            </a:r>
            <a:r>
              <a:rPr lang="en-US" altLang="ko-KR" sz="1200" b="1" dirty="0"/>
              <a:t>(); </a:t>
            </a:r>
            <a:endParaRPr lang="ko-KR" altLang="en-US" sz="1200" dirty="0" smtClean="0"/>
          </a:p>
          <a:p>
            <a:pPr marL="0" lvl="2" defTabSz="180000"/>
            <a:r>
              <a:rPr lang="ko-KR" altLang="en-US" sz="1200" dirty="0" smtClean="0"/>
              <a:t>		</a:t>
            </a:r>
            <a:r>
              <a:rPr lang="en-US" altLang="ko-KR" sz="1200" dirty="0" smtClean="0"/>
              <a:t>while(</a:t>
            </a:r>
            <a:r>
              <a:rPr lang="en-US" altLang="ko-KR" sz="1200" b="1" dirty="0" err="1" smtClean="0"/>
              <a:t>it.hasNext</a:t>
            </a:r>
            <a:r>
              <a:rPr lang="en-US" altLang="ko-KR" sz="1200" b="1" dirty="0" smtClean="0"/>
              <a:t>()</a:t>
            </a:r>
            <a:r>
              <a:rPr lang="en-US" altLang="ko-KR" sz="1200" dirty="0" smtClean="0"/>
              <a:t>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n = </a:t>
            </a:r>
            <a:r>
              <a:rPr lang="en-US" altLang="ko-KR" sz="1200" b="1" dirty="0" err="1"/>
              <a:t>it.next</a:t>
            </a:r>
            <a:r>
              <a:rPr lang="en-US" altLang="ko-KR" sz="1200" b="1" dirty="0"/>
              <a:t>();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(n);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7" name="직사각형 6"/>
          <p:cNvSpPr/>
          <p:nvPr/>
        </p:nvSpPr>
        <p:spPr>
          <a:xfrm>
            <a:off x="4499992" y="4151987"/>
            <a:ext cx="4177604" cy="1015663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/>
              <a:t>5</a:t>
            </a:r>
            <a:endParaRPr lang="ko-KR" altLang="en-US" sz="1200" dirty="0"/>
          </a:p>
          <a:p>
            <a:pPr fontAlgn="base"/>
            <a:r>
              <a:rPr lang="en-US" altLang="ko-KR" sz="1200" dirty="0"/>
              <a:t>4</a:t>
            </a:r>
            <a:endParaRPr lang="ko-KR" altLang="en-US" sz="1200" dirty="0"/>
          </a:p>
          <a:p>
            <a:pPr fontAlgn="base"/>
            <a:r>
              <a:rPr lang="en-US" altLang="ko-KR" sz="1200" dirty="0"/>
              <a:t>100</a:t>
            </a:r>
            <a:endParaRPr lang="ko-KR" altLang="en-US" sz="1200" dirty="0"/>
          </a:p>
          <a:p>
            <a:pPr fontAlgn="base"/>
            <a:r>
              <a:rPr lang="en-US" altLang="ko-KR" sz="1200" dirty="0"/>
              <a:t>-1</a:t>
            </a:r>
            <a:endParaRPr lang="ko-KR" altLang="en-US" sz="1200" dirty="0"/>
          </a:p>
          <a:p>
            <a:pPr fontAlgn="base"/>
            <a:r>
              <a:rPr lang="ko-KR" altLang="en-US" sz="1200" dirty="0"/>
              <a:t>벡터에 있는 정수 합 </a:t>
            </a:r>
            <a:r>
              <a:rPr lang="en-US" altLang="ko-KR" sz="1200" dirty="0"/>
              <a:t>: 108</a:t>
            </a:r>
            <a:endParaRPr lang="ko-KR" altLang="en-US" sz="1200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18944" y="1372048"/>
            <a:ext cx="4925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예제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7-1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코드를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Iterator&lt;Integer&gt;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이용하여 수정하라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499992" y="1916832"/>
            <a:ext cx="4177604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		// Iterator</a:t>
            </a:r>
            <a:r>
              <a:rPr lang="ko-KR" altLang="en-US" sz="1200" dirty="0"/>
              <a:t>를 이용하여 모든 정수 더하기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sum = 0;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b="1" dirty="0"/>
              <a:t>it = </a:t>
            </a:r>
            <a:r>
              <a:rPr lang="en-US" altLang="ko-KR" sz="1200" b="1" dirty="0" err="1"/>
              <a:t>v.iterator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Iterator </a:t>
            </a:r>
            <a:r>
              <a:rPr lang="ko-KR" altLang="en-US" sz="1200" dirty="0"/>
              <a:t>객체 얻기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/>
              <a:t>while(</a:t>
            </a:r>
            <a:r>
              <a:rPr lang="en-US" altLang="ko-KR" sz="1200" dirty="0" err="1"/>
              <a:t>it.hasNext</a:t>
            </a:r>
            <a:r>
              <a:rPr lang="en-US" altLang="ko-KR" sz="1200" dirty="0"/>
              <a:t>())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n = </a:t>
            </a:r>
            <a:r>
              <a:rPr lang="en-US" altLang="ko-KR" sz="1200" dirty="0" err="1"/>
              <a:t>it.next</a:t>
            </a:r>
            <a:r>
              <a:rPr lang="en-US" altLang="ko-KR" sz="1200" dirty="0"/>
              <a:t>();</a:t>
            </a:r>
          </a:p>
          <a:p>
            <a:pPr marL="0" lvl="2" defTabSz="180000"/>
            <a:r>
              <a:rPr lang="en-US" altLang="ko-KR" sz="1200" dirty="0"/>
              <a:t>			sum += n; </a:t>
            </a:r>
          </a:p>
          <a:p>
            <a:pPr marL="0" lvl="2" defTabSz="180000"/>
            <a:r>
              <a:rPr lang="en-US" altLang="ko-KR" sz="1200" dirty="0"/>
              <a:t>		}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벡터에 있는 정수 합 </a:t>
            </a:r>
            <a:r>
              <a:rPr lang="en-US" altLang="ko-KR" sz="1200" dirty="0"/>
              <a:t>: " + sum);</a:t>
            </a:r>
          </a:p>
          <a:p>
            <a:pPr marL="0" lvl="2" defTabSz="180000"/>
            <a:r>
              <a:rPr lang="en-US" altLang="ko-KR" sz="1200" dirty="0"/>
              <a:t>	}</a:t>
            </a:r>
          </a:p>
          <a:p>
            <a:pPr marL="0" lvl="2" defTabSz="180000"/>
            <a:r>
              <a:rPr lang="en-US" altLang="ko-KR" sz="1200" dirty="0"/>
              <a:t>}</a:t>
            </a:r>
          </a:p>
          <a:p>
            <a:pPr marL="0" lvl="2"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96325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827"/>
    </mc:Choice>
    <mc:Fallback xmlns="">
      <p:transition spd="slow" advTm="218827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HashMap</a:t>
            </a:r>
            <a:r>
              <a:rPr lang="en-US" altLang="ko-KR" dirty="0" smtClean="0"/>
              <a:t>&lt;K,V&gt;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35816" cy="5239484"/>
          </a:xfrm>
        </p:spPr>
        <p:txBody>
          <a:bodyPr>
            <a:normAutofit/>
          </a:bodyPr>
          <a:lstStyle/>
          <a:p>
            <a:r>
              <a:rPr lang="en-US" altLang="ko-KR" dirty="0" err="1" smtClean="0"/>
              <a:t>HashMap</a:t>
            </a:r>
            <a:r>
              <a:rPr lang="en-US" altLang="ko-KR" dirty="0" smtClean="0"/>
              <a:t>&lt;K,V&gt;</a:t>
            </a:r>
          </a:p>
          <a:p>
            <a:pPr lvl="1"/>
            <a:r>
              <a:rPr lang="ko-KR" altLang="en-US" dirty="0" smtClean="0"/>
              <a:t>키</a:t>
            </a:r>
            <a:r>
              <a:rPr lang="en-US" altLang="ko-KR" dirty="0" smtClean="0"/>
              <a:t>(key)</a:t>
            </a:r>
            <a:r>
              <a:rPr lang="ko-KR" altLang="en-US" dirty="0" smtClean="0"/>
              <a:t>와 값</a:t>
            </a:r>
            <a:r>
              <a:rPr lang="en-US" altLang="ko-KR" dirty="0" smtClean="0"/>
              <a:t>(value)</a:t>
            </a:r>
            <a:r>
              <a:rPr lang="ko-KR" altLang="en-US" dirty="0" smtClean="0"/>
              <a:t>의 쌍으로 구성되는 요소를 다루는 컬렉션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java.util.HashMap</a:t>
            </a:r>
            <a:endParaRPr lang="en-US" altLang="ko-KR" dirty="0" smtClean="0"/>
          </a:p>
          <a:p>
            <a:pPr lvl="2"/>
            <a:r>
              <a:rPr lang="en-US" altLang="ko-KR" dirty="0"/>
              <a:t>K</a:t>
            </a:r>
            <a:r>
              <a:rPr lang="ko-KR" altLang="en-US" dirty="0"/>
              <a:t>는 키로 사용할 요소의 </a:t>
            </a:r>
            <a:r>
              <a:rPr lang="ko-KR" altLang="en-US" dirty="0" smtClean="0"/>
              <a:t>타입</a:t>
            </a:r>
            <a:r>
              <a:rPr lang="en-US" altLang="ko-KR" dirty="0" smtClean="0"/>
              <a:t>, </a:t>
            </a:r>
            <a:r>
              <a:rPr lang="en-US" altLang="ko-KR" dirty="0"/>
              <a:t>V</a:t>
            </a:r>
            <a:r>
              <a:rPr lang="ko-KR" altLang="en-US" dirty="0"/>
              <a:t>는 </a:t>
            </a:r>
            <a:r>
              <a:rPr lang="ko-KR" altLang="en-US" dirty="0" smtClean="0"/>
              <a:t>값으로 </a:t>
            </a:r>
            <a:r>
              <a:rPr lang="ko-KR" altLang="en-US" dirty="0"/>
              <a:t>사용할 요소의 타입 지정</a:t>
            </a:r>
            <a:endParaRPr lang="en-US" altLang="ko-KR" dirty="0"/>
          </a:p>
          <a:p>
            <a:pPr lvl="2"/>
            <a:r>
              <a:rPr lang="ko-KR" altLang="en-US" dirty="0" smtClean="0"/>
              <a:t>키와 값이 한 쌍으로 삽입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키는 </a:t>
            </a:r>
            <a:r>
              <a:rPr lang="ko-KR" altLang="en-US" dirty="0" err="1" smtClean="0"/>
              <a:t>해시맵에</a:t>
            </a:r>
            <a:r>
              <a:rPr lang="ko-KR" altLang="en-US" dirty="0" smtClean="0"/>
              <a:t> 삽입되는 위치 결정에 사용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값을 검색하기 위해서는 </a:t>
            </a:r>
            <a:r>
              <a:rPr lang="ko-KR" altLang="en-US" dirty="0"/>
              <a:t>반드시 </a:t>
            </a:r>
            <a:r>
              <a:rPr lang="ko-KR" altLang="en-US" dirty="0" smtClean="0"/>
              <a:t>키 이용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삽입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삭제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/>
              <a:t>검색이 빠른 </a:t>
            </a:r>
            <a:r>
              <a:rPr lang="ko-KR" altLang="en-US" dirty="0" smtClean="0"/>
              <a:t>특징</a:t>
            </a:r>
            <a:endParaRPr lang="en-US" altLang="ko-KR" dirty="0" smtClean="0"/>
          </a:p>
          <a:p>
            <a:pPr lvl="2"/>
            <a:r>
              <a:rPr lang="ko-KR" altLang="en-US" dirty="0"/>
              <a:t>요소 삽입 </a:t>
            </a:r>
            <a:r>
              <a:rPr lang="en-US" altLang="ko-KR" dirty="0"/>
              <a:t>: put()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2"/>
            <a:r>
              <a:rPr lang="ko-KR" altLang="en-US" dirty="0" smtClean="0"/>
              <a:t>요소 </a:t>
            </a:r>
            <a:r>
              <a:rPr lang="ko-KR" altLang="en-US" dirty="0"/>
              <a:t>검색 </a:t>
            </a:r>
            <a:r>
              <a:rPr lang="en-US" altLang="ko-KR" dirty="0" smtClean="0"/>
              <a:t>: </a:t>
            </a:r>
            <a:r>
              <a:rPr lang="en-US" altLang="ko-KR" dirty="0"/>
              <a:t>get() </a:t>
            </a:r>
            <a:r>
              <a:rPr lang="ko-KR" altLang="en-US" dirty="0" err="1"/>
              <a:t>메소드</a:t>
            </a:r>
            <a:endParaRPr lang="en-US" altLang="ko-KR" dirty="0"/>
          </a:p>
          <a:p>
            <a:pPr lvl="1"/>
            <a:r>
              <a:rPr lang="ko-KR" altLang="en-US" dirty="0" smtClean="0"/>
              <a:t>예</a:t>
            </a:r>
            <a:r>
              <a:rPr lang="en-US" altLang="ko-KR" dirty="0" smtClean="0"/>
              <a:t>) </a:t>
            </a:r>
            <a:r>
              <a:rPr lang="en-US" altLang="ko-KR" dirty="0" err="1" smtClean="0"/>
              <a:t>HashMap</a:t>
            </a:r>
            <a:r>
              <a:rPr lang="en-US" altLang="ko-KR" dirty="0" smtClean="0"/>
              <a:t>&lt;String, String&gt; </a:t>
            </a:r>
            <a:r>
              <a:rPr lang="ko-KR" altLang="en-US" dirty="0" smtClean="0"/>
              <a:t>생성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요소 삽입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요소 검색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7810" y="5373216"/>
            <a:ext cx="6624736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 err="1"/>
              <a:t>HashMap</a:t>
            </a:r>
            <a:r>
              <a:rPr lang="en-US" altLang="ko-KR" sz="1600" dirty="0"/>
              <a:t>&lt;String, String&gt; h = new </a:t>
            </a:r>
            <a:r>
              <a:rPr lang="en-US" altLang="ko-KR" sz="1600" dirty="0" err="1"/>
              <a:t>HashMap</a:t>
            </a:r>
            <a:r>
              <a:rPr lang="en-US" altLang="ko-KR" sz="1600" dirty="0"/>
              <a:t>&lt;String, String&gt;(); </a:t>
            </a:r>
            <a:endParaRPr lang="ko-KR" altLang="en-US" sz="1600" dirty="0"/>
          </a:p>
          <a:p>
            <a:pPr fontAlgn="base" latinLnBrk="0"/>
            <a:r>
              <a:rPr lang="en-US" altLang="ko-KR" sz="1600" dirty="0" err="1"/>
              <a:t>h.put</a:t>
            </a:r>
            <a:r>
              <a:rPr lang="en-US" altLang="ko-KR" sz="1600" dirty="0"/>
              <a:t>("apple", "</a:t>
            </a:r>
            <a:r>
              <a:rPr lang="ko-KR" altLang="en-US" sz="1600" dirty="0"/>
              <a:t>사과</a:t>
            </a:r>
            <a:r>
              <a:rPr lang="en-US" altLang="ko-KR" sz="1600" dirty="0"/>
              <a:t>"); // "apple" </a:t>
            </a:r>
            <a:r>
              <a:rPr lang="ko-KR" altLang="en-US" sz="1600" dirty="0"/>
              <a:t>키와 </a:t>
            </a:r>
            <a:r>
              <a:rPr lang="en-US" altLang="ko-KR" sz="1600" dirty="0"/>
              <a:t>"</a:t>
            </a:r>
            <a:r>
              <a:rPr lang="ko-KR" altLang="en-US" sz="1600" dirty="0"/>
              <a:t>사과</a:t>
            </a:r>
            <a:r>
              <a:rPr lang="en-US" altLang="ko-KR" sz="1600" dirty="0"/>
              <a:t>" </a:t>
            </a:r>
            <a:r>
              <a:rPr lang="ko-KR" altLang="en-US" sz="1600" dirty="0"/>
              <a:t>값의 쌍을 </a:t>
            </a:r>
            <a:r>
              <a:rPr lang="ko-KR" altLang="en-US" sz="1600" dirty="0" err="1" smtClean="0"/>
              <a:t>해시맵에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삽입</a:t>
            </a:r>
          </a:p>
          <a:p>
            <a:pPr fontAlgn="base" latinLnBrk="0"/>
            <a:r>
              <a:rPr lang="en-US" altLang="ko-KR" sz="1600" dirty="0"/>
              <a:t>String </a:t>
            </a:r>
            <a:r>
              <a:rPr lang="en-US" altLang="ko-KR" sz="1600" dirty="0" err="1"/>
              <a:t>kor</a:t>
            </a:r>
            <a:r>
              <a:rPr lang="en-US" altLang="ko-KR" sz="1600" dirty="0"/>
              <a:t> = </a:t>
            </a:r>
            <a:r>
              <a:rPr lang="en-US" altLang="ko-KR" sz="1600" dirty="0" err="1"/>
              <a:t>h.get</a:t>
            </a:r>
            <a:r>
              <a:rPr lang="en-US" altLang="ko-KR" sz="1600" dirty="0"/>
              <a:t>("apple"); // "apple" </a:t>
            </a:r>
            <a:r>
              <a:rPr lang="ko-KR" altLang="en-US" sz="1600" dirty="0" smtClean="0"/>
              <a:t>키로 값 </a:t>
            </a:r>
            <a:r>
              <a:rPr lang="ko-KR" altLang="en-US" sz="1600" dirty="0"/>
              <a:t>검색</a:t>
            </a:r>
            <a:r>
              <a:rPr lang="en-US" altLang="ko-KR" sz="1600" dirty="0"/>
              <a:t>. </a:t>
            </a:r>
            <a:r>
              <a:rPr lang="en-US" altLang="ko-KR" sz="1600" dirty="0" err="1"/>
              <a:t>kor</a:t>
            </a:r>
            <a:r>
              <a:rPr lang="ko-KR" altLang="en-US" sz="1600" dirty="0"/>
              <a:t>는 </a:t>
            </a:r>
            <a:r>
              <a:rPr lang="en-US" altLang="ko-KR" sz="1600" dirty="0"/>
              <a:t>"</a:t>
            </a:r>
            <a:r>
              <a:rPr lang="ko-KR" altLang="en-US" sz="1600" dirty="0"/>
              <a:t>사과“</a:t>
            </a:r>
          </a:p>
        </p:txBody>
      </p:sp>
    </p:spTree>
    <p:extLst>
      <p:ext uri="{BB962C8B-B14F-4D97-AF65-F5344CB8AC3E}">
        <p14:creationId xmlns:p14="http://schemas.microsoft.com/office/powerpoint/2010/main" val="1454504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300"/>
    </mc:Choice>
    <mc:Fallback xmlns="">
      <p:transition spd="slow" advTm="172300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HashMap</a:t>
            </a:r>
            <a:r>
              <a:rPr lang="en-US" altLang="ko-KR" dirty="0" smtClean="0"/>
              <a:t>&lt;String, String&gt;</a:t>
            </a:r>
            <a:r>
              <a:rPr lang="ko-KR" altLang="en-US" dirty="0" smtClean="0"/>
              <a:t>의 </a:t>
            </a:r>
            <a:r>
              <a:rPr lang="ko-KR" altLang="en-US" dirty="0"/>
              <a:t>내부 </a:t>
            </a:r>
            <a:r>
              <a:rPr lang="ko-KR" altLang="en-US" dirty="0" smtClean="0"/>
              <a:t>구성</a:t>
            </a:r>
            <a:endParaRPr lang="ko-KR" altLang="en-US" dirty="0"/>
          </a:p>
        </p:txBody>
      </p:sp>
      <p:sp>
        <p:nvSpPr>
          <p:cNvPr id="45" name="슬라이드 번호 개체 틀 4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187624" y="1614346"/>
            <a:ext cx="7315176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 smtClean="0"/>
              <a:t>HashMap</a:t>
            </a:r>
            <a:r>
              <a:rPr lang="en-US" altLang="ko-KR" dirty="0"/>
              <a:t>&lt;String, String&gt;</a:t>
            </a:r>
            <a:r>
              <a:rPr lang="en-US" altLang="ko-KR" dirty="0" smtClean="0"/>
              <a:t> map = new </a:t>
            </a:r>
            <a:r>
              <a:rPr lang="en-US" altLang="ko-KR" dirty="0" err="1" smtClean="0"/>
              <a:t>HashMap</a:t>
            </a:r>
            <a:r>
              <a:rPr lang="en-US" altLang="ko-KR" dirty="0" smtClean="0"/>
              <a:t>&lt;String</a:t>
            </a:r>
            <a:r>
              <a:rPr lang="en-US" altLang="ko-KR" dirty="0"/>
              <a:t>, String</a:t>
            </a:r>
            <a:r>
              <a:rPr lang="en-US" altLang="ko-KR" dirty="0" smtClean="0"/>
              <a:t>&gt;();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420888"/>
            <a:ext cx="7056784" cy="2765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527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134"/>
    </mc:Choice>
    <mc:Fallback xmlns="">
      <p:transition spd="slow" advTm="146134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HashMap</a:t>
            </a:r>
            <a:r>
              <a:rPr lang="en-US" altLang="ko-KR" dirty="0" smtClean="0"/>
              <a:t>&lt;K,V&gt;</a:t>
            </a:r>
            <a:r>
              <a:rPr lang="ko-KR" altLang="en-US" dirty="0" smtClean="0"/>
              <a:t>의 주요 </a:t>
            </a:r>
            <a:r>
              <a:rPr lang="ko-KR" altLang="en-US" dirty="0" err="1"/>
              <a:t>메소드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28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" y="1556792"/>
            <a:ext cx="6663791" cy="3240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3176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956"/>
    </mc:Choice>
    <mc:Fallback xmlns="">
      <p:transition spd="slow" advTm="95956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슬라이드 번호 개체 틀 1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1A6BD2C2-3D3B-4E94-BD92-61B02C5F4DEE}" type="slidenum">
              <a:rPr lang="ko-KR" altLang="en-US" smtClean="0"/>
              <a:pPr/>
              <a:t>29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16632"/>
            <a:ext cx="7676554" cy="6632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735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247"/>
    </mc:Choice>
    <mc:Fallback xmlns="">
      <p:transition spd="slow" advTm="197247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컬렉션을 위한 </a:t>
            </a:r>
            <a:r>
              <a:rPr lang="ko-KR" altLang="en-US" dirty="0" smtClean="0"/>
              <a:t>자바 인터페이스와 </a:t>
            </a:r>
            <a:r>
              <a:rPr lang="ko-KR" altLang="en-US" dirty="0"/>
              <a:t>클래스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01959" y="1609055"/>
            <a:ext cx="1510001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Collection&lt;E&gt;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15616" y="2537749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Set&lt;E&gt;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58690" y="2537749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List&lt;E&gt;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30326" y="2537749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Queue&lt;E&gt;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20827" y="1609054"/>
            <a:ext cx="1357322" cy="30777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Map&lt;K, V&gt;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12" name="직선 연결선 11"/>
          <p:cNvCxnSpPr>
            <a:stCxn id="6" idx="2"/>
            <a:endCxn id="19" idx="0"/>
          </p:cNvCxnSpPr>
          <p:nvPr/>
        </p:nvCxnSpPr>
        <p:spPr>
          <a:xfrm flipH="1">
            <a:off x="1280913" y="2845526"/>
            <a:ext cx="513364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rot="5400000" flipH="1" flipV="1">
            <a:off x="1615682" y="2394873"/>
            <a:ext cx="28575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 rot="5400000" flipH="1" flipV="1">
            <a:off x="4830392" y="2394873"/>
            <a:ext cx="28575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>
            <a:stCxn id="5" idx="2"/>
            <a:endCxn id="7" idx="0"/>
          </p:cNvCxnSpPr>
          <p:nvPr/>
        </p:nvCxnSpPr>
        <p:spPr>
          <a:xfrm flipH="1">
            <a:off x="3437351" y="1916832"/>
            <a:ext cx="19609" cy="620917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758558" y="2251997"/>
            <a:ext cx="3214710" cy="0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>
            <a:stCxn id="10" idx="2"/>
            <a:endCxn id="20" idx="0"/>
          </p:cNvCxnSpPr>
          <p:nvPr/>
        </p:nvCxnSpPr>
        <p:spPr>
          <a:xfrm>
            <a:off x="7299488" y="1916831"/>
            <a:ext cx="93781" cy="2572544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02252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HashSet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570592" y="4489375"/>
            <a:ext cx="1645354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HashMap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&lt;K, V&gt;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023298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ArrayList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973268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err="1" smtClean="0">
                <a:latin typeface="맑은 고딕" pitchFamily="50" charset="-127"/>
                <a:ea typeface="맑은 고딕" pitchFamily="50" charset="-127"/>
              </a:rPr>
              <a:t>LinkedList</a:t>
            </a:r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450880" y="448937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Vector&lt;E&gt;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35" name="직선 연결선 34"/>
          <p:cNvCxnSpPr>
            <a:stCxn id="7" idx="2"/>
            <a:endCxn id="21" idx="0"/>
          </p:cNvCxnSpPr>
          <p:nvPr/>
        </p:nvCxnSpPr>
        <p:spPr>
          <a:xfrm flipH="1">
            <a:off x="2701959" y="2845526"/>
            <a:ext cx="735392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>
            <a:stCxn id="7" idx="2"/>
            <a:endCxn id="22" idx="0"/>
          </p:cNvCxnSpPr>
          <p:nvPr/>
        </p:nvCxnSpPr>
        <p:spPr>
          <a:xfrm>
            <a:off x="3437351" y="2845526"/>
            <a:ext cx="2214578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>
            <a:stCxn id="7" idx="2"/>
            <a:endCxn id="23" idx="0"/>
          </p:cNvCxnSpPr>
          <p:nvPr/>
        </p:nvCxnSpPr>
        <p:spPr>
          <a:xfrm>
            <a:off x="3437351" y="2845526"/>
            <a:ext cx="692190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연결선 48"/>
          <p:cNvCxnSpPr>
            <a:stCxn id="8" idx="2"/>
            <a:endCxn id="22" idx="0"/>
          </p:cNvCxnSpPr>
          <p:nvPr/>
        </p:nvCxnSpPr>
        <p:spPr>
          <a:xfrm>
            <a:off x="5008987" y="2845526"/>
            <a:ext cx="642942" cy="1643849"/>
          </a:xfrm>
          <a:prstGeom prst="line">
            <a:avLst/>
          </a:prstGeom>
          <a:ln>
            <a:solidFill>
              <a:schemeClr val="accent1">
                <a:lumMod val="7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/>
          <p:cNvCxnSpPr/>
          <p:nvPr/>
        </p:nvCxnSpPr>
        <p:spPr>
          <a:xfrm>
            <a:off x="539552" y="3625279"/>
            <a:ext cx="8136904" cy="0"/>
          </a:xfrm>
          <a:prstGeom prst="line">
            <a:avLst/>
          </a:prstGeom>
          <a:ln>
            <a:solidFill>
              <a:srgbClr val="FF0000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7539567" y="363457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클래스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7393269" y="3256021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맑은 고딕" pitchFamily="50" charset="-127"/>
                <a:ea typeface="맑은 고딕" pitchFamily="50" charset="-127"/>
              </a:rPr>
              <a:t>인터페이스</a:t>
            </a:r>
            <a:endParaRPr lang="ko-KR" altLang="en-US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3460842" y="5209455"/>
            <a:ext cx="1357322" cy="30777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 smtClean="0">
                <a:latin typeface="맑은 고딕" pitchFamily="50" charset="-127"/>
                <a:ea typeface="맑은 고딕" pitchFamily="50" charset="-127"/>
              </a:rPr>
              <a:t>Stack&lt;E&gt;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9" name="직선 연결선 28"/>
          <p:cNvCxnSpPr>
            <a:stCxn id="23" idx="2"/>
            <a:endCxn id="28" idx="0"/>
          </p:cNvCxnSpPr>
          <p:nvPr/>
        </p:nvCxnSpPr>
        <p:spPr>
          <a:xfrm>
            <a:off x="4129541" y="4797152"/>
            <a:ext cx="9962" cy="412303"/>
          </a:xfrm>
          <a:prstGeom prst="line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1888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933"/>
    </mc:Choice>
    <mc:Fallback xmlns="">
      <p:transition spd="slow" advTm="106933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000" dirty="0" smtClean="0"/>
              <a:t>예제 </a:t>
            </a:r>
            <a:r>
              <a:rPr lang="en-US" altLang="ko-KR" sz="2000" dirty="0" smtClean="0"/>
              <a:t>7-5 : </a:t>
            </a:r>
            <a:r>
              <a:rPr lang="en-US" altLang="ko-KR" sz="2000" dirty="0" err="1"/>
              <a:t>HashMap</a:t>
            </a:r>
            <a:r>
              <a:rPr lang="ko-KR" altLang="en-US" sz="2000" dirty="0"/>
              <a:t>을 이용하여 </a:t>
            </a:r>
            <a:r>
              <a:rPr lang="en-US" altLang="ko-KR" sz="2000" dirty="0"/>
              <a:t>(</a:t>
            </a:r>
            <a:r>
              <a:rPr lang="ko-KR" altLang="en-US" sz="2000" dirty="0"/>
              <a:t>영어</a:t>
            </a:r>
            <a:r>
              <a:rPr lang="en-US" altLang="ko-KR" sz="2000" dirty="0"/>
              <a:t>, </a:t>
            </a:r>
            <a:r>
              <a:rPr lang="ko-KR" altLang="en-US" sz="2000" dirty="0"/>
              <a:t>한글</a:t>
            </a:r>
            <a:r>
              <a:rPr lang="en-US" altLang="ko-KR" sz="2000" dirty="0"/>
              <a:t>) </a:t>
            </a:r>
            <a:r>
              <a:rPr lang="ko-KR" altLang="en-US" sz="2000" dirty="0"/>
              <a:t>단어 쌍의 저장 검색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323528" y="1993358"/>
            <a:ext cx="5040560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HashMapDicEx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영어 단어와 한글 단어의 쌍을 저장하는 </a:t>
            </a:r>
            <a:r>
              <a:rPr lang="en-US" altLang="ko-KR" sz="1200" dirty="0" err="1"/>
              <a:t>HashMap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 생성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String&gt; </a:t>
            </a:r>
            <a:r>
              <a:rPr lang="en-US" altLang="ko-KR" sz="1200" b="1" dirty="0" err="1"/>
              <a:t>dic</a:t>
            </a:r>
            <a:r>
              <a:rPr lang="en-US" altLang="ko-KR" sz="1200" b="1" dirty="0"/>
              <a:t> = </a:t>
            </a:r>
            <a:endParaRPr lang="en-US" altLang="ko-KR" sz="1200" b="1" dirty="0" smtClean="0"/>
          </a:p>
          <a:p>
            <a:pPr marL="0" lvl="2"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			new 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String&gt;();</a:t>
            </a:r>
          </a:p>
          <a:p>
            <a:pPr marL="0" lvl="2" defTabSz="180000"/>
            <a:r>
              <a:rPr lang="en-US" altLang="ko-KR" sz="1200" dirty="0"/>
              <a:t>		</a:t>
            </a:r>
          </a:p>
          <a:p>
            <a:pPr marL="0" lvl="2" defTabSz="180000"/>
            <a:r>
              <a:rPr lang="en-US" altLang="ko-KR" sz="1200" dirty="0"/>
              <a:t>		// 3 </a:t>
            </a:r>
            <a:r>
              <a:rPr lang="ko-KR" altLang="en-US" sz="1200" dirty="0"/>
              <a:t>개의 </a:t>
            </a:r>
            <a:r>
              <a:rPr lang="en-US" altLang="ko-KR" sz="1200" dirty="0"/>
              <a:t>(key, value) </a:t>
            </a:r>
            <a:r>
              <a:rPr lang="ko-KR" altLang="en-US" sz="1200" dirty="0"/>
              <a:t>쌍을 </a:t>
            </a:r>
            <a:r>
              <a:rPr lang="en-US" altLang="ko-KR" sz="1200" dirty="0" err="1"/>
              <a:t>dic</a:t>
            </a:r>
            <a:r>
              <a:rPr lang="ko-KR" altLang="en-US" sz="1200" dirty="0"/>
              <a:t>에 저장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dic.put</a:t>
            </a:r>
            <a:r>
              <a:rPr lang="en-US" altLang="ko-KR" sz="1200" b="1" dirty="0"/>
              <a:t>("baby", "</a:t>
            </a:r>
            <a:r>
              <a:rPr lang="ko-KR" altLang="en-US" sz="1200" b="1" dirty="0"/>
              <a:t>아기</a:t>
            </a:r>
            <a:r>
              <a:rPr lang="en-US" altLang="ko-KR" sz="1200" b="1" dirty="0"/>
              <a:t>"); </a:t>
            </a:r>
            <a:r>
              <a:rPr lang="en-US" altLang="ko-KR" sz="1200" dirty="0"/>
              <a:t>// "baby"</a:t>
            </a:r>
            <a:r>
              <a:rPr lang="ko-KR" altLang="en-US" sz="1200" dirty="0"/>
              <a:t>는 </a:t>
            </a:r>
            <a:r>
              <a:rPr lang="en-US" altLang="ko-KR" sz="1200" dirty="0"/>
              <a:t>key, "</a:t>
            </a:r>
            <a:r>
              <a:rPr lang="ko-KR" altLang="en-US" sz="1200" dirty="0"/>
              <a:t>아기</a:t>
            </a:r>
            <a:r>
              <a:rPr lang="en-US" altLang="ko-KR" sz="1200" dirty="0"/>
              <a:t>"</a:t>
            </a:r>
            <a:r>
              <a:rPr lang="ko-KR" altLang="en-US" sz="1200" dirty="0"/>
              <a:t>은 </a:t>
            </a:r>
            <a:r>
              <a:rPr lang="en-US" altLang="ko-KR" sz="1200" dirty="0"/>
              <a:t>value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dic.put</a:t>
            </a:r>
            <a:r>
              <a:rPr lang="en-US" altLang="ko-KR" sz="1200" dirty="0"/>
              <a:t>("love", "</a:t>
            </a:r>
            <a:r>
              <a:rPr lang="ko-KR" altLang="en-US" sz="1200" dirty="0"/>
              <a:t>사랑</a:t>
            </a:r>
            <a:r>
              <a:rPr lang="en-US" altLang="ko-KR" sz="1200" dirty="0"/>
              <a:t>"); 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dic.put</a:t>
            </a:r>
            <a:r>
              <a:rPr lang="en-US" altLang="ko-KR" sz="1200" dirty="0"/>
              <a:t>("apple", "</a:t>
            </a:r>
            <a:r>
              <a:rPr lang="ko-KR" altLang="en-US" sz="1200" dirty="0"/>
              <a:t>사과</a:t>
            </a:r>
            <a:r>
              <a:rPr lang="en-US" altLang="ko-KR" sz="1200" dirty="0" smtClean="0"/>
              <a:t>");</a:t>
            </a:r>
            <a:r>
              <a:rPr lang="en-US" altLang="ko-KR" sz="1200" dirty="0"/>
              <a:t>	</a:t>
            </a:r>
            <a:endParaRPr lang="en-US" altLang="ko-KR" sz="1200" dirty="0" smtClean="0"/>
          </a:p>
          <a:p>
            <a:pPr marL="0" lvl="2" defTabSz="180000"/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// </a:t>
            </a:r>
            <a:r>
              <a:rPr lang="ko-KR" altLang="en-US" sz="1200" dirty="0" smtClean="0"/>
              <a:t>영어 </a:t>
            </a:r>
            <a:r>
              <a:rPr lang="ko-KR" altLang="en-US" sz="1200" dirty="0"/>
              <a:t>단어를 </a:t>
            </a:r>
            <a:r>
              <a:rPr lang="ko-KR" altLang="en-US" sz="1200" dirty="0" err="1"/>
              <a:t>입력받고</a:t>
            </a:r>
            <a:r>
              <a:rPr lang="ko-KR" altLang="en-US" sz="1200" dirty="0"/>
              <a:t> 한글 단어 검색</a:t>
            </a:r>
            <a:r>
              <a:rPr lang="en-US" altLang="ko-KR" sz="1200" dirty="0"/>
              <a:t>. "exit" </a:t>
            </a:r>
            <a:r>
              <a:rPr lang="ko-KR" altLang="en-US" sz="1200" dirty="0" err="1"/>
              <a:t>입력받으면</a:t>
            </a:r>
            <a:r>
              <a:rPr lang="ko-KR" altLang="en-US" sz="1200" dirty="0"/>
              <a:t> </a:t>
            </a:r>
            <a:r>
              <a:rPr lang="ko-KR" altLang="en-US" sz="1200" dirty="0" smtClean="0"/>
              <a:t>종료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smtClean="0"/>
              <a:t>while(true</a:t>
            </a:r>
            <a:r>
              <a:rPr lang="en-US" altLang="ko-KR" sz="1200" dirty="0"/>
              <a:t>) </a:t>
            </a:r>
            <a:r>
              <a:rPr lang="en-US" altLang="ko-KR" sz="1200" dirty="0" smtClean="0"/>
              <a:t>{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찾고 싶은 단어는</a:t>
            </a:r>
            <a:r>
              <a:rPr lang="en-US" altLang="ko-KR" sz="1200" dirty="0" smtClean="0"/>
              <a:t>?");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String </a:t>
            </a:r>
            <a:r>
              <a:rPr lang="en-US" altLang="ko-KR" sz="1200" dirty="0" err="1"/>
              <a:t>eng</a:t>
            </a:r>
            <a:r>
              <a:rPr lang="en-US" altLang="ko-KR" sz="1200" dirty="0"/>
              <a:t> = </a:t>
            </a:r>
            <a:r>
              <a:rPr lang="en-US" altLang="ko-KR" sz="1200" dirty="0" err="1"/>
              <a:t>scanner.next</a:t>
            </a:r>
            <a:r>
              <a:rPr lang="en-US" altLang="ko-KR" sz="1200" dirty="0" smtClean="0"/>
              <a:t>();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if(</a:t>
            </a:r>
            <a:r>
              <a:rPr lang="en-US" altLang="ko-KR" sz="1200" dirty="0" err="1" smtClean="0"/>
              <a:t>eng.equals</a:t>
            </a:r>
            <a:r>
              <a:rPr lang="en-US" altLang="ko-KR" sz="1200" dirty="0"/>
              <a:t>("exit")) </a:t>
            </a:r>
            <a:r>
              <a:rPr lang="en-US" altLang="ko-KR" sz="1200" dirty="0" smtClean="0"/>
              <a:t>{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종료합니다</a:t>
            </a:r>
            <a:r>
              <a:rPr lang="en-US" altLang="ko-KR" sz="1200" dirty="0" smtClean="0"/>
              <a:t>...");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break;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}</a:t>
            </a:r>
            <a:r>
              <a:rPr lang="en-US" altLang="ko-KR" sz="1200" dirty="0"/>
              <a:t>		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5508104" y="4296211"/>
            <a:ext cx="3456384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/>
              <a:t>찾고 싶은 단어는</a:t>
            </a:r>
            <a:r>
              <a:rPr lang="en-US" altLang="ko-KR" sz="1200" dirty="0"/>
              <a:t>?</a:t>
            </a:r>
            <a:r>
              <a:rPr lang="en-US" altLang="ko-KR" sz="1200" dirty="0">
                <a:solidFill>
                  <a:srgbClr val="00B050"/>
                </a:solidFill>
              </a:rPr>
              <a:t>apple</a:t>
            </a:r>
          </a:p>
          <a:p>
            <a:r>
              <a:rPr lang="ko-KR" altLang="en-US" sz="1200" dirty="0"/>
              <a:t>사과</a:t>
            </a:r>
          </a:p>
          <a:p>
            <a:r>
              <a:rPr lang="ko-KR" altLang="en-US" sz="1200" dirty="0"/>
              <a:t>찾고 싶은 단어는</a:t>
            </a:r>
            <a:r>
              <a:rPr lang="en-US" altLang="ko-KR" sz="1200" dirty="0"/>
              <a:t>?</a:t>
            </a:r>
            <a:r>
              <a:rPr lang="en-US" altLang="ko-KR" sz="1200" dirty="0" err="1">
                <a:solidFill>
                  <a:srgbClr val="00B050"/>
                </a:solidFill>
              </a:rPr>
              <a:t>babo</a:t>
            </a:r>
            <a:endParaRPr lang="en-US" altLang="ko-KR" sz="1200" dirty="0">
              <a:solidFill>
                <a:srgbClr val="00B050"/>
              </a:solidFill>
            </a:endParaRPr>
          </a:p>
          <a:p>
            <a:r>
              <a:rPr lang="en-US" altLang="ko-KR" sz="1200" dirty="0" err="1"/>
              <a:t>babo</a:t>
            </a:r>
            <a:r>
              <a:rPr lang="ko-KR" altLang="en-US" sz="1200" dirty="0"/>
              <a:t>는 없는 단어 입니다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찾고 싶은 단어는</a:t>
            </a:r>
            <a:r>
              <a:rPr lang="en-US" altLang="ko-KR" sz="1200" dirty="0"/>
              <a:t>?</a:t>
            </a:r>
            <a:r>
              <a:rPr lang="en-US" altLang="ko-KR" sz="1200" dirty="0">
                <a:solidFill>
                  <a:srgbClr val="00B050"/>
                </a:solidFill>
              </a:rPr>
              <a:t>exit</a:t>
            </a:r>
          </a:p>
          <a:p>
            <a:r>
              <a:rPr lang="ko-KR" altLang="en-US" sz="1200" dirty="0"/>
              <a:t>종료합니다</a:t>
            </a:r>
            <a:r>
              <a:rPr lang="en-US" altLang="ko-KR" sz="1200" dirty="0"/>
              <a:t>...</a:t>
            </a:r>
            <a:endParaRPr lang="ko-KR" altLang="en-US" sz="120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95536" y="1398884"/>
            <a:ext cx="8249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영어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한글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)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단어를 쌍으로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해시맵에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저장하고 영어로 한글을 검색하는 프로그램을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"exit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"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입력되면 프로그램을 종료한다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499955" y="1988840"/>
            <a:ext cx="3456384" cy="212365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			// </a:t>
            </a:r>
            <a:r>
              <a:rPr lang="ko-KR" altLang="en-US" sz="1200" dirty="0" err="1"/>
              <a:t>해시맵에서</a:t>
            </a:r>
            <a:r>
              <a:rPr lang="ko-KR" altLang="en-US" sz="1200" dirty="0"/>
              <a:t> </a:t>
            </a:r>
            <a:r>
              <a:rPr lang="en-US" altLang="ko-KR" sz="1200" dirty="0"/>
              <a:t>'</a:t>
            </a:r>
            <a:r>
              <a:rPr lang="ko-KR" altLang="en-US" sz="1200" dirty="0"/>
              <a:t>키</a:t>
            </a:r>
            <a:r>
              <a:rPr lang="en-US" altLang="ko-KR" sz="1200" dirty="0"/>
              <a:t>' </a:t>
            </a:r>
            <a:r>
              <a:rPr lang="en-US" altLang="ko-KR" sz="1200" dirty="0" err="1"/>
              <a:t>eng</a:t>
            </a:r>
            <a:r>
              <a:rPr lang="ko-KR" altLang="en-US" sz="1200" dirty="0"/>
              <a:t>의 </a:t>
            </a:r>
            <a:r>
              <a:rPr lang="en-US" altLang="ko-KR" sz="1200" dirty="0"/>
              <a:t>'</a:t>
            </a:r>
            <a:r>
              <a:rPr lang="ko-KR" altLang="en-US" sz="1200" dirty="0"/>
              <a:t>값</a:t>
            </a:r>
            <a:r>
              <a:rPr lang="en-US" altLang="ko-KR" sz="1200" dirty="0"/>
              <a:t>' </a:t>
            </a:r>
            <a:r>
              <a:rPr lang="en-US" altLang="ko-KR" sz="1200" dirty="0" err="1"/>
              <a:t>kor</a:t>
            </a:r>
            <a:r>
              <a:rPr lang="en-US" altLang="ko-KR" sz="1200" dirty="0"/>
              <a:t> </a:t>
            </a:r>
            <a:r>
              <a:rPr lang="ko-KR" altLang="en-US" sz="1200" dirty="0"/>
              <a:t>검색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b="1" dirty="0" smtClean="0"/>
              <a:t>String </a:t>
            </a:r>
            <a:r>
              <a:rPr lang="en-US" altLang="ko-KR" sz="1200" b="1" dirty="0" err="1"/>
              <a:t>kor</a:t>
            </a:r>
            <a:r>
              <a:rPr lang="en-US" altLang="ko-KR" sz="1200" b="1" dirty="0"/>
              <a:t> = </a:t>
            </a:r>
            <a:r>
              <a:rPr lang="en-US" altLang="ko-KR" sz="1200" b="1" dirty="0" err="1"/>
              <a:t>dic.get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eng</a:t>
            </a:r>
            <a:r>
              <a:rPr lang="en-US" altLang="ko-KR" sz="1200" b="1" dirty="0"/>
              <a:t>);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b="1" dirty="0" smtClean="0"/>
              <a:t>if(</a:t>
            </a:r>
            <a:r>
              <a:rPr lang="en-US" altLang="ko-KR" sz="1200" b="1" dirty="0" err="1" smtClean="0"/>
              <a:t>kor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== null)</a:t>
            </a:r>
          </a:p>
          <a:p>
            <a:pPr defTabSz="180000"/>
            <a:r>
              <a:rPr lang="en-US" altLang="ko-KR" sz="1200" dirty="0" smtClean="0"/>
              <a:t>	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eng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</a:t>
            </a:r>
            <a:endParaRPr lang="en-US" altLang="ko-KR" sz="1200" dirty="0" smtClean="0"/>
          </a:p>
          <a:p>
            <a:pPr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			"</a:t>
            </a:r>
            <a:r>
              <a:rPr lang="ko-KR" altLang="en-US" sz="1200" dirty="0"/>
              <a:t>는 없는 단어 입니다</a:t>
            </a:r>
            <a:r>
              <a:rPr lang="en-US" altLang="ko-KR" sz="1200" dirty="0"/>
              <a:t>.");</a:t>
            </a:r>
          </a:p>
          <a:p>
            <a:pPr defTabSz="180000"/>
            <a:r>
              <a:rPr lang="en-US" altLang="ko-KR" sz="1200" dirty="0" smtClean="0"/>
              <a:t>			else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kor</a:t>
            </a:r>
            <a:r>
              <a:rPr lang="en-US" altLang="ko-KR" sz="1200" dirty="0"/>
              <a:t>);</a:t>
            </a:r>
          </a:p>
          <a:p>
            <a:pPr defTabSz="180000"/>
            <a:r>
              <a:rPr lang="en-US" altLang="ko-KR" sz="1200" dirty="0" smtClean="0"/>
              <a:t>		}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scanner.close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</a:p>
        </p:txBody>
      </p:sp>
      <p:grpSp>
        <p:nvGrpSpPr>
          <p:cNvPr id="10" name="그룹 9"/>
          <p:cNvGrpSpPr/>
          <p:nvPr/>
        </p:nvGrpSpPr>
        <p:grpSpPr>
          <a:xfrm>
            <a:off x="4283968" y="4828586"/>
            <a:ext cx="1800200" cy="1135090"/>
            <a:chOff x="4211960" y="5467575"/>
            <a:chExt cx="1800200" cy="1135090"/>
          </a:xfrm>
        </p:grpSpPr>
        <p:sp>
          <p:nvSpPr>
            <p:cNvPr id="9" name="모서리가 둥근 사각형 설명선 8"/>
            <p:cNvSpPr/>
            <p:nvPr/>
          </p:nvSpPr>
          <p:spPr>
            <a:xfrm>
              <a:off x="4211960" y="6159991"/>
              <a:ext cx="1800200" cy="442674"/>
            </a:xfrm>
            <a:prstGeom prst="wedgeRoundRectCallout">
              <a:avLst>
                <a:gd name="adj1" fmla="val -2683"/>
                <a:gd name="adj2" fmla="val -48285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000" dirty="0" smtClean="0">
                  <a:latin typeface="맑은 고딕" pitchFamily="50" charset="-127"/>
                  <a:ea typeface="맑은 고딕" pitchFamily="50" charset="-127"/>
                </a:rPr>
                <a:t>“</a:t>
              </a:r>
              <a:r>
                <a:rPr lang="en-US" altLang="ko-KR" sz="1000" dirty="0" err="1" smtClean="0">
                  <a:latin typeface="맑은 고딕" pitchFamily="50" charset="-127"/>
                  <a:ea typeface="맑은 고딕" pitchFamily="50" charset="-127"/>
                </a:rPr>
                <a:t>babo</a:t>
              </a:r>
              <a:r>
                <a:rPr lang="en-US" altLang="ko-KR" sz="1000" dirty="0" smtClean="0">
                  <a:latin typeface="맑은 고딕" pitchFamily="50" charset="-127"/>
                  <a:ea typeface="맑은 고딕" pitchFamily="50" charset="-127"/>
                </a:rPr>
                <a:t>”</a:t>
              </a:r>
              <a:r>
                <a:rPr lang="ko-KR" altLang="en-US" sz="1000" dirty="0" smtClean="0">
                  <a:latin typeface="맑은 고딕" pitchFamily="50" charset="-127"/>
                  <a:ea typeface="맑은 고딕" pitchFamily="50" charset="-127"/>
                </a:rPr>
                <a:t>를 </a:t>
              </a:r>
              <a:r>
                <a:rPr lang="ko-KR" altLang="en-US" sz="1000" dirty="0" err="1" smtClean="0">
                  <a:latin typeface="맑은 고딕" pitchFamily="50" charset="-127"/>
                  <a:ea typeface="맑은 고딕" pitchFamily="50" charset="-127"/>
                </a:rPr>
                <a:t>해시맵에서</a:t>
              </a:r>
              <a:r>
                <a:rPr lang="ko-KR" altLang="en-US" sz="1000" dirty="0" smtClean="0">
                  <a:latin typeface="맑은 고딕" pitchFamily="50" charset="-127"/>
                  <a:ea typeface="맑은 고딕" pitchFamily="50" charset="-127"/>
                </a:rPr>
                <a:t> 찾을 수 없기 때문에</a:t>
              </a:r>
              <a:r>
                <a:rPr lang="en-US" altLang="ko-KR" sz="1000" dirty="0">
                  <a:latin typeface="맑은 고딕" pitchFamily="50" charset="-127"/>
                  <a:ea typeface="맑은 고딕" pitchFamily="50" charset="-127"/>
                </a:rPr>
                <a:t> </a:t>
              </a:r>
              <a:r>
                <a:rPr lang="en-US" altLang="ko-KR" sz="1000" dirty="0" smtClean="0">
                  <a:latin typeface="맑은 고딕" pitchFamily="50" charset="-127"/>
                  <a:ea typeface="맑은 고딕" pitchFamily="50" charset="-127"/>
                </a:rPr>
                <a:t>null </a:t>
              </a:r>
              <a:r>
                <a:rPr lang="ko-KR" altLang="en-US" sz="1000" dirty="0" smtClean="0">
                  <a:latin typeface="맑은 고딕" pitchFamily="50" charset="-127"/>
                  <a:ea typeface="맑은 고딕" pitchFamily="50" charset="-127"/>
                </a:rPr>
                <a:t>리턴</a:t>
              </a:r>
              <a:endParaRPr lang="en-US" altLang="ko-KR" sz="1000" dirty="0" smtClean="0"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7" name="자유형 6"/>
            <p:cNvSpPr/>
            <p:nvPr/>
          </p:nvSpPr>
          <p:spPr>
            <a:xfrm>
              <a:off x="4626864" y="5467575"/>
              <a:ext cx="877855" cy="704625"/>
            </a:xfrm>
            <a:custGeom>
              <a:avLst/>
              <a:gdLst>
                <a:gd name="connsiteX0" fmla="*/ 0 w 877855"/>
                <a:gd name="connsiteY0" fmla="*/ 695481 h 704625"/>
                <a:gd name="connsiteX1" fmla="*/ 246888 w 877855"/>
                <a:gd name="connsiteY1" fmla="*/ 302289 h 704625"/>
                <a:gd name="connsiteX2" fmla="*/ 877824 w 877855"/>
                <a:gd name="connsiteY2" fmla="*/ 537 h 704625"/>
                <a:gd name="connsiteX3" fmla="*/ 274320 w 877855"/>
                <a:gd name="connsiteY3" fmla="*/ 375441 h 704625"/>
                <a:gd name="connsiteX4" fmla="*/ 173736 w 877855"/>
                <a:gd name="connsiteY4" fmla="*/ 704625 h 70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7855" h="704625">
                  <a:moveTo>
                    <a:pt x="0" y="695481"/>
                  </a:moveTo>
                  <a:cubicBezTo>
                    <a:pt x="50292" y="556797"/>
                    <a:pt x="100584" y="418113"/>
                    <a:pt x="246888" y="302289"/>
                  </a:cubicBezTo>
                  <a:cubicBezTo>
                    <a:pt x="393192" y="186465"/>
                    <a:pt x="873252" y="-11655"/>
                    <a:pt x="877824" y="537"/>
                  </a:cubicBezTo>
                  <a:cubicBezTo>
                    <a:pt x="882396" y="12729"/>
                    <a:pt x="391668" y="258093"/>
                    <a:pt x="274320" y="375441"/>
                  </a:cubicBezTo>
                  <a:cubicBezTo>
                    <a:pt x="156972" y="492789"/>
                    <a:pt x="165354" y="598707"/>
                    <a:pt x="173736" y="704625"/>
                  </a:cubicBezTo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91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887"/>
    </mc:Choice>
    <mc:Fallback xmlns="">
      <p:transition spd="slow" advTm="185887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000" dirty="0" smtClean="0"/>
              <a:t>예제 </a:t>
            </a:r>
            <a:r>
              <a:rPr lang="en-US" altLang="ko-KR" sz="2000" dirty="0" smtClean="0"/>
              <a:t>7-6 </a:t>
            </a:r>
            <a:r>
              <a:rPr lang="en-US" altLang="ko-KR" sz="2000" dirty="0" err="1"/>
              <a:t>HashMap</a:t>
            </a:r>
            <a:r>
              <a:rPr lang="ko-KR" altLang="en-US" sz="2000" dirty="0"/>
              <a:t>을 이용하여 자바 과목의 이름과 점수 관리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89839" y="1817123"/>
            <a:ext cx="4486217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HashMapScoreEx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사용자 이름과 점수를 기록하는 </a:t>
            </a:r>
            <a:r>
              <a:rPr lang="en-US" altLang="ko-KR" sz="1200" dirty="0" err="1"/>
              <a:t>HashMap</a:t>
            </a:r>
            <a:r>
              <a:rPr lang="en-US" altLang="ko-KR" sz="1200" dirty="0"/>
              <a:t> </a:t>
            </a:r>
            <a:r>
              <a:rPr lang="ko-KR" altLang="en-US" sz="1200" dirty="0"/>
              <a:t>컬렉션 생성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Integer&gt; </a:t>
            </a:r>
            <a:r>
              <a:rPr lang="en-US" altLang="ko-KR" sz="1200" b="1" dirty="0" err="1"/>
              <a:t>javaScore</a:t>
            </a:r>
            <a:r>
              <a:rPr lang="en-US" altLang="ko-KR" sz="1200" b="1" dirty="0"/>
              <a:t> = </a:t>
            </a:r>
            <a:endParaRPr lang="en-US" altLang="ko-KR" sz="1200" b="1" dirty="0" smtClean="0"/>
          </a:p>
          <a:p>
            <a:pPr marL="0" lvl="2" defTabSz="180000"/>
            <a:r>
              <a:rPr lang="en-US" altLang="ko-KR" sz="1200" b="1" dirty="0"/>
              <a:t>	</a:t>
            </a:r>
            <a:r>
              <a:rPr lang="en-US" altLang="ko-KR" sz="1200" b="1" dirty="0" smtClean="0"/>
              <a:t>			new </a:t>
            </a:r>
            <a:r>
              <a:rPr lang="en-US" altLang="ko-KR" sz="1200" b="1" dirty="0" err="1"/>
              <a:t>HashMap</a:t>
            </a:r>
            <a:r>
              <a:rPr lang="en-US" altLang="ko-KR" sz="1200" b="1" dirty="0"/>
              <a:t>&lt;String, Integer&gt;();</a:t>
            </a:r>
          </a:p>
          <a:p>
            <a:pPr marL="0" lvl="2" defTabSz="180000"/>
            <a:r>
              <a:rPr lang="en-US" altLang="ko-KR" sz="1200" dirty="0"/>
              <a:t>		</a:t>
            </a:r>
          </a:p>
          <a:p>
            <a:pPr marL="0" lvl="2" defTabSz="180000"/>
            <a:r>
              <a:rPr lang="en-US" altLang="ko-KR" sz="1200" dirty="0"/>
              <a:t>		// 5 </a:t>
            </a:r>
            <a:r>
              <a:rPr lang="ko-KR" altLang="en-US" sz="1200" dirty="0"/>
              <a:t>개의 점수 </a:t>
            </a:r>
            <a:r>
              <a:rPr lang="ko-KR" altLang="en-US" sz="1200" dirty="0" smtClean="0"/>
              <a:t>저장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</a:t>
            </a:r>
            <a:r>
              <a:rPr lang="en-US" altLang="ko-KR" sz="1200" b="1" dirty="0">
                <a:solidFill>
                  <a:prstClr val="black"/>
                </a:solidFill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</a:rPr>
              <a:t>javaScore</a:t>
            </a:r>
            <a:r>
              <a:rPr lang="en-US" altLang="ko-KR" sz="1200" dirty="0" err="1" smtClean="0"/>
              <a:t>.put</a:t>
            </a:r>
            <a:r>
              <a:rPr lang="en-US" altLang="ko-KR" sz="1200" dirty="0"/>
              <a:t>("</a:t>
            </a:r>
            <a:r>
              <a:rPr lang="ko-KR" altLang="en-US" sz="1200" dirty="0"/>
              <a:t>김성동</a:t>
            </a:r>
            <a:r>
              <a:rPr lang="en-US" altLang="ko-KR" sz="1200" dirty="0"/>
              <a:t>", 97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</a:t>
            </a:r>
            <a:r>
              <a:rPr lang="en-US" altLang="ko-KR" sz="1200" b="1" dirty="0">
                <a:solidFill>
                  <a:prstClr val="black"/>
                </a:solidFill>
              </a:rPr>
              <a:t> </a:t>
            </a:r>
            <a:r>
              <a:rPr lang="en-US" altLang="ko-KR" sz="1200" dirty="0" err="1">
                <a:solidFill>
                  <a:prstClr val="black"/>
                </a:solidFill>
              </a:rPr>
              <a:t>javaScore</a:t>
            </a:r>
            <a:r>
              <a:rPr lang="en-US" altLang="ko-KR" sz="1200" dirty="0" err="1" smtClean="0"/>
              <a:t>.put</a:t>
            </a:r>
            <a:r>
              <a:rPr lang="en-US" altLang="ko-KR" sz="1200" dirty="0"/>
              <a:t>("</a:t>
            </a:r>
            <a:r>
              <a:rPr lang="ko-KR" altLang="en-US" sz="1200" dirty="0"/>
              <a:t>황기태</a:t>
            </a:r>
            <a:r>
              <a:rPr lang="en-US" altLang="ko-KR" sz="1200" dirty="0"/>
              <a:t>", 88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 </a:t>
            </a:r>
            <a:r>
              <a:rPr lang="en-US" altLang="ko-KR" sz="1200" dirty="0" err="1" smtClean="0">
                <a:solidFill>
                  <a:prstClr val="black"/>
                </a:solidFill>
              </a:rPr>
              <a:t>javaScore</a:t>
            </a:r>
            <a:r>
              <a:rPr lang="en-US" altLang="ko-KR" sz="1200" dirty="0" err="1" smtClean="0"/>
              <a:t>.put</a:t>
            </a:r>
            <a:r>
              <a:rPr lang="en-US" altLang="ko-KR" sz="1200" dirty="0"/>
              <a:t>("</a:t>
            </a:r>
            <a:r>
              <a:rPr lang="ko-KR" altLang="en-US" sz="1200" dirty="0"/>
              <a:t>김남윤</a:t>
            </a:r>
            <a:r>
              <a:rPr lang="en-US" altLang="ko-KR" sz="1200" dirty="0"/>
              <a:t>", 98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 </a:t>
            </a:r>
            <a:r>
              <a:rPr lang="en-US" altLang="ko-KR" sz="1200" dirty="0" err="1" smtClean="0">
                <a:solidFill>
                  <a:prstClr val="black"/>
                </a:solidFill>
              </a:rPr>
              <a:t>javaScore</a:t>
            </a:r>
            <a:r>
              <a:rPr lang="en-US" altLang="ko-KR" sz="1200" dirty="0" err="1" smtClean="0"/>
              <a:t>.put</a:t>
            </a:r>
            <a:r>
              <a:rPr lang="en-US" altLang="ko-KR" sz="1200" dirty="0"/>
              <a:t>("</a:t>
            </a:r>
            <a:r>
              <a:rPr lang="ko-KR" altLang="en-US" sz="1200" dirty="0"/>
              <a:t>이재문</a:t>
            </a:r>
            <a:r>
              <a:rPr lang="en-US" altLang="ko-KR" sz="1200" dirty="0"/>
              <a:t>", 70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r>
              <a:rPr lang="en-US" altLang="ko-KR" sz="1200" dirty="0" smtClean="0"/>
              <a:t>		 </a:t>
            </a:r>
            <a:r>
              <a:rPr lang="en-US" altLang="ko-KR" sz="1200" dirty="0" err="1" smtClean="0"/>
              <a:t>javaScore.put</a:t>
            </a:r>
            <a:r>
              <a:rPr lang="en-US" altLang="ko-KR" sz="1200" dirty="0"/>
              <a:t>("</a:t>
            </a:r>
            <a:r>
              <a:rPr lang="ko-KR" altLang="en-US" sz="1200" dirty="0"/>
              <a:t>한원선</a:t>
            </a:r>
            <a:r>
              <a:rPr lang="en-US" altLang="ko-KR" sz="1200" dirty="0"/>
              <a:t>", 99</a:t>
            </a:r>
            <a:r>
              <a:rPr lang="en-US" altLang="ko-KR" sz="1200" dirty="0" smtClean="0"/>
              <a:t>);</a:t>
            </a:r>
          </a:p>
          <a:p>
            <a:pPr marL="0" lvl="2" defTabSz="180000"/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HashMap</a:t>
            </a:r>
            <a:r>
              <a:rPr lang="ko-KR" altLang="en-US" sz="1200" dirty="0"/>
              <a:t>의 요소 개수 </a:t>
            </a:r>
            <a:r>
              <a:rPr lang="en-US" altLang="ko-KR" sz="1200" dirty="0"/>
              <a:t>:" 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		+ </a:t>
            </a:r>
            <a:r>
              <a:rPr lang="en-US" altLang="ko-KR" sz="1200" dirty="0" err="1"/>
              <a:t>javaScore.size</a:t>
            </a:r>
            <a:r>
              <a:rPr lang="en-US" altLang="ko-KR" sz="1200" dirty="0"/>
              <a:t>());</a:t>
            </a:r>
          </a:p>
          <a:p>
            <a:pPr marL="0" lvl="2" defTabSz="180000"/>
            <a:r>
              <a:rPr lang="en-US" altLang="ko-KR" sz="1200" dirty="0"/>
              <a:t>		</a:t>
            </a:r>
          </a:p>
          <a:p>
            <a:pPr marL="0" lvl="2" defTabSz="180000"/>
            <a:r>
              <a:rPr lang="en-US" altLang="ko-KR" sz="1200" dirty="0"/>
              <a:t>		// </a:t>
            </a:r>
            <a:r>
              <a:rPr lang="ko-KR" altLang="en-US" sz="1200" dirty="0"/>
              <a:t>모든 사람의 점수 출력</a:t>
            </a:r>
            <a:r>
              <a:rPr lang="en-US" altLang="ko-KR" sz="1200" dirty="0"/>
              <a:t>. 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en-US" altLang="ko-KR" sz="1200" dirty="0" smtClean="0"/>
              <a:t>	// </a:t>
            </a:r>
            <a:r>
              <a:rPr lang="en-US" altLang="ko-KR" sz="1200" dirty="0" err="1" smtClean="0"/>
              <a:t>javaScore</a:t>
            </a:r>
            <a:r>
              <a:rPr lang="ko-KR" altLang="en-US" sz="1200" dirty="0"/>
              <a:t>에 들어 있는 모든 </a:t>
            </a:r>
            <a:r>
              <a:rPr lang="en-US" altLang="ko-KR" sz="1200" dirty="0"/>
              <a:t>(key, value) </a:t>
            </a:r>
            <a:r>
              <a:rPr lang="ko-KR" altLang="en-US" sz="1200" dirty="0"/>
              <a:t>쌍 </a:t>
            </a:r>
            <a:r>
              <a:rPr lang="ko-KR" altLang="en-US" sz="1200" dirty="0" smtClean="0"/>
              <a:t>출력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 smtClean="0"/>
              <a:t>		 </a:t>
            </a:r>
            <a:r>
              <a:rPr lang="en-US" altLang="ko-KR" sz="1200" dirty="0"/>
              <a:t>// key </a:t>
            </a:r>
            <a:r>
              <a:rPr lang="ko-KR" altLang="en-US" sz="1200" dirty="0"/>
              <a:t>문자열을 가진 집합 </a:t>
            </a:r>
            <a:r>
              <a:rPr lang="en-US" altLang="ko-KR" sz="1200" dirty="0"/>
              <a:t>Set </a:t>
            </a:r>
            <a:r>
              <a:rPr lang="ko-KR" altLang="en-US" sz="1200" dirty="0"/>
              <a:t>컬렉션 리턴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Set&lt;String&gt; keys = </a:t>
            </a:r>
            <a:r>
              <a:rPr lang="en-US" altLang="ko-KR" sz="1200" b="1" dirty="0" err="1"/>
              <a:t>javaScore.keySet</a:t>
            </a:r>
            <a:r>
              <a:rPr lang="en-US" altLang="ko-KR" sz="1200" b="1" dirty="0" smtClean="0"/>
              <a:t>();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 smtClean="0"/>
              <a:t>		// </a:t>
            </a:r>
            <a:r>
              <a:rPr lang="en-US" altLang="ko-KR" sz="1200" dirty="0"/>
              <a:t>key </a:t>
            </a:r>
            <a:r>
              <a:rPr lang="ko-KR" altLang="en-US" sz="1200" dirty="0"/>
              <a:t>문자열을 순서대로 접근할 수 있는 </a:t>
            </a:r>
            <a:r>
              <a:rPr lang="en-US" altLang="ko-KR" sz="1200" dirty="0"/>
              <a:t>Iterator </a:t>
            </a:r>
            <a:r>
              <a:rPr lang="ko-KR" altLang="en-US" sz="1200" dirty="0"/>
              <a:t>리턴</a:t>
            </a:r>
          </a:p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b="1" dirty="0"/>
              <a:t>Iterator&lt;String&gt; it = </a:t>
            </a:r>
            <a:r>
              <a:rPr lang="en-US" altLang="ko-KR" sz="1200" b="1" dirty="0" err="1"/>
              <a:t>keys.iterator</a:t>
            </a:r>
            <a:r>
              <a:rPr lang="en-US" altLang="ko-KR" sz="1200" b="1" dirty="0"/>
              <a:t>(); </a:t>
            </a:r>
            <a:endParaRPr lang="ko-KR" altLang="en-US" sz="1200" b="1" dirty="0"/>
          </a:p>
        </p:txBody>
      </p:sp>
      <p:sp>
        <p:nvSpPr>
          <p:cNvPr id="6" name="직사각형 5"/>
          <p:cNvSpPr/>
          <p:nvPr/>
        </p:nvSpPr>
        <p:spPr>
          <a:xfrm>
            <a:off x="5136640" y="3479115"/>
            <a:ext cx="3755840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200" dirty="0" err="1"/>
              <a:t>HashMap</a:t>
            </a:r>
            <a:r>
              <a:rPr lang="ko-KR" altLang="en-US" sz="1200" dirty="0"/>
              <a:t>의 요소 개수 </a:t>
            </a:r>
            <a:r>
              <a:rPr lang="en-US" altLang="ko-KR" sz="1200" dirty="0"/>
              <a:t>:5</a:t>
            </a:r>
          </a:p>
          <a:p>
            <a:r>
              <a:rPr lang="ko-KR" altLang="en-US" sz="1200" dirty="0"/>
              <a:t>이재문 </a:t>
            </a:r>
            <a:r>
              <a:rPr lang="en-US" altLang="ko-KR" sz="1200" dirty="0"/>
              <a:t>: 70</a:t>
            </a:r>
          </a:p>
          <a:p>
            <a:r>
              <a:rPr lang="ko-KR" altLang="en-US" sz="1200" dirty="0"/>
              <a:t>한원선 </a:t>
            </a:r>
            <a:r>
              <a:rPr lang="en-US" altLang="ko-KR" sz="1200" dirty="0"/>
              <a:t>: 99</a:t>
            </a:r>
          </a:p>
          <a:p>
            <a:r>
              <a:rPr lang="ko-KR" altLang="en-US" sz="1200" dirty="0"/>
              <a:t>김남윤 </a:t>
            </a:r>
            <a:r>
              <a:rPr lang="en-US" altLang="ko-KR" sz="1200" dirty="0"/>
              <a:t>: 98</a:t>
            </a:r>
          </a:p>
          <a:p>
            <a:r>
              <a:rPr lang="ko-KR" altLang="en-US" sz="1200" dirty="0"/>
              <a:t>김성동 </a:t>
            </a:r>
            <a:r>
              <a:rPr lang="en-US" altLang="ko-KR" sz="1200" dirty="0"/>
              <a:t>: 97</a:t>
            </a:r>
          </a:p>
          <a:p>
            <a:r>
              <a:rPr lang="ko-KR" altLang="en-US" sz="1200" dirty="0"/>
              <a:t>황기태 </a:t>
            </a:r>
            <a:r>
              <a:rPr lang="en-US" altLang="ko-KR" sz="1200" dirty="0"/>
              <a:t>: 88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571472" y="1340768"/>
            <a:ext cx="79609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n-ea"/>
              </a:rPr>
              <a:t>해시맵을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 이용하여 학생의 이름과 자바 점수를 기록 관리하는 프로그램을 작성하라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136640" y="1825782"/>
            <a:ext cx="375584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ko-KR" altLang="en-US" sz="1200" dirty="0"/>
              <a:t>		</a:t>
            </a:r>
            <a:r>
              <a:rPr lang="en-US" altLang="ko-KR" sz="1200" dirty="0"/>
              <a:t>while(</a:t>
            </a:r>
            <a:r>
              <a:rPr lang="en-US" altLang="ko-KR" sz="1200" dirty="0" err="1"/>
              <a:t>it.hasNext</a:t>
            </a:r>
            <a:r>
              <a:rPr lang="en-US" altLang="ko-KR" sz="1200" dirty="0"/>
              <a:t>())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b="1" dirty="0"/>
              <a:t>String name = </a:t>
            </a:r>
            <a:r>
              <a:rPr lang="en-US" altLang="ko-KR" sz="1200" b="1" dirty="0" err="1"/>
              <a:t>it.next</a:t>
            </a:r>
            <a:r>
              <a:rPr lang="en-US" altLang="ko-KR" sz="1200" b="1" dirty="0"/>
              <a:t>();</a:t>
            </a:r>
          </a:p>
          <a:p>
            <a:pPr marL="0" lvl="2" defTabSz="180000"/>
            <a:r>
              <a:rPr lang="en-US" altLang="ko-KR" sz="1200" b="1" dirty="0"/>
              <a:t>	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score = </a:t>
            </a:r>
            <a:r>
              <a:rPr lang="en-US" altLang="ko-KR" sz="1200" b="1" dirty="0" err="1"/>
              <a:t>javaScore.get</a:t>
            </a:r>
            <a:r>
              <a:rPr lang="en-US" altLang="ko-KR" sz="1200" b="1" dirty="0"/>
              <a:t>(name);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(name + " : " + score);</a:t>
            </a:r>
          </a:p>
          <a:p>
            <a:pPr marL="0" lvl="2" defTabSz="180000"/>
            <a:r>
              <a:rPr lang="en-US" altLang="ko-KR" sz="1200" dirty="0"/>
              <a:t>		}</a:t>
            </a:r>
          </a:p>
          <a:p>
            <a:pPr marL="0" lvl="2" defTabSz="180000"/>
            <a:r>
              <a:rPr lang="en-US" altLang="ko-KR" sz="1200" dirty="0"/>
              <a:t>	}</a:t>
            </a:r>
          </a:p>
          <a:p>
            <a:pPr marL="0" lvl="2" defTabSz="180000"/>
            <a:r>
              <a:rPr lang="en-US" altLang="ko-KR" sz="12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9674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927"/>
    </mc:Choice>
    <mc:Fallback xmlns="">
      <p:transition spd="slow" advTm="220927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7-7 </a:t>
            </a:r>
            <a:r>
              <a:rPr lang="en-US" altLang="ko-KR" dirty="0" err="1"/>
              <a:t>HashMap</a:t>
            </a:r>
            <a:r>
              <a:rPr lang="ko-KR" altLang="en-US" dirty="0"/>
              <a:t>에 객체 저장</a:t>
            </a:r>
            <a:r>
              <a:rPr lang="en-US" altLang="ko-KR" dirty="0"/>
              <a:t>, </a:t>
            </a:r>
            <a:r>
              <a:rPr lang="ko-KR" altLang="en-US" dirty="0"/>
              <a:t>학생 정보 관리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99575" y="1949778"/>
            <a:ext cx="2902041" cy="16158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100" dirty="0"/>
              <a:t>import </a:t>
            </a:r>
            <a:r>
              <a:rPr lang="en-US" altLang="ko-KR" sz="1100" dirty="0" err="1"/>
              <a:t>java.util</a:t>
            </a:r>
            <a:r>
              <a:rPr lang="en-US" altLang="ko-KR" sz="1100" dirty="0"/>
              <a:t>.*;</a:t>
            </a:r>
          </a:p>
          <a:p>
            <a:pPr marL="0" lvl="2" defTabSz="180000"/>
            <a:endParaRPr lang="en-US" altLang="ko-KR" sz="1100" dirty="0"/>
          </a:p>
          <a:p>
            <a:pPr marL="0" lvl="2" defTabSz="180000"/>
            <a:r>
              <a:rPr lang="en-US" altLang="ko-KR" sz="1100" b="1" dirty="0"/>
              <a:t>class Student </a:t>
            </a:r>
            <a:r>
              <a:rPr lang="en-US" altLang="ko-KR" sz="1100" dirty="0"/>
              <a:t>{ // </a:t>
            </a:r>
            <a:r>
              <a:rPr lang="ko-KR" altLang="en-US" sz="1100" dirty="0"/>
              <a:t>학생을 표현하는 클래스</a:t>
            </a:r>
          </a:p>
          <a:p>
            <a:pPr marL="0" lvl="2" defTabSz="180000"/>
            <a:r>
              <a:rPr lang="ko-KR" altLang="en-US" sz="1100" dirty="0"/>
              <a:t>	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id;</a:t>
            </a:r>
          </a:p>
          <a:p>
            <a:pPr marL="0" lvl="2" defTabSz="180000"/>
            <a:r>
              <a:rPr lang="en-US" altLang="ko-KR" sz="1100" dirty="0"/>
              <a:t>	String </a:t>
            </a:r>
            <a:r>
              <a:rPr lang="en-US" altLang="ko-KR" sz="1100" dirty="0" err="1"/>
              <a:t>tel</a:t>
            </a:r>
            <a:r>
              <a:rPr lang="en-US" altLang="ko-KR" sz="1100" dirty="0"/>
              <a:t>;</a:t>
            </a:r>
          </a:p>
          <a:p>
            <a:pPr marL="0" lvl="2" defTabSz="180000"/>
            <a:r>
              <a:rPr lang="en-US" altLang="ko-KR" sz="1100" dirty="0"/>
              <a:t>	public Student(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id, String </a:t>
            </a:r>
            <a:r>
              <a:rPr lang="en-US" altLang="ko-KR" sz="1100" dirty="0" err="1"/>
              <a:t>tel</a:t>
            </a:r>
            <a:r>
              <a:rPr lang="en-US" altLang="ko-KR" sz="1100" dirty="0"/>
              <a:t>) {</a:t>
            </a:r>
          </a:p>
          <a:p>
            <a:pPr marL="0" lvl="2" defTabSz="180000"/>
            <a:r>
              <a:rPr lang="en-US" altLang="ko-KR" sz="1100" dirty="0"/>
              <a:t>		this.id = id; this.tel = </a:t>
            </a:r>
            <a:r>
              <a:rPr lang="en-US" altLang="ko-KR" sz="1100" dirty="0" err="1"/>
              <a:t>tel</a:t>
            </a:r>
            <a:r>
              <a:rPr lang="en-US" altLang="ko-KR" sz="1100" dirty="0"/>
              <a:t>;</a:t>
            </a:r>
          </a:p>
          <a:p>
            <a:pPr marL="0" lvl="2" defTabSz="180000"/>
            <a:r>
              <a:rPr lang="en-US" altLang="ko-KR" sz="1100" dirty="0"/>
              <a:t>	}</a:t>
            </a:r>
          </a:p>
          <a:p>
            <a:pPr marL="0" lvl="2" defTabSz="180000"/>
            <a:r>
              <a:rPr lang="en-US" altLang="ko-KR" sz="1100" dirty="0" smtClean="0"/>
              <a:t>}</a:t>
            </a:r>
            <a:endParaRPr lang="en-US" altLang="ko-KR" sz="1100" dirty="0"/>
          </a:p>
        </p:txBody>
      </p:sp>
      <p:sp>
        <p:nvSpPr>
          <p:cNvPr id="6" name="직사각형 5"/>
          <p:cNvSpPr/>
          <p:nvPr/>
        </p:nvSpPr>
        <p:spPr>
          <a:xfrm>
            <a:off x="299574" y="5335320"/>
            <a:ext cx="2902041" cy="93871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100" dirty="0"/>
              <a:t>검색할 이름</a:t>
            </a:r>
            <a:r>
              <a:rPr lang="en-US" altLang="ko-KR" sz="1100" dirty="0"/>
              <a:t>?</a:t>
            </a:r>
            <a:r>
              <a:rPr lang="ko-KR" altLang="en-US" sz="1100" dirty="0">
                <a:solidFill>
                  <a:srgbClr val="00B050"/>
                </a:solidFill>
              </a:rPr>
              <a:t>이재문</a:t>
            </a:r>
          </a:p>
          <a:p>
            <a:r>
              <a:rPr lang="en-US" altLang="ko-KR" sz="1100" dirty="0"/>
              <a:t>id:2, </a:t>
            </a:r>
            <a:r>
              <a:rPr lang="ko-KR" altLang="en-US" sz="1100" dirty="0"/>
              <a:t>전화</a:t>
            </a:r>
            <a:r>
              <a:rPr lang="en-US" altLang="ko-KR" sz="1100" dirty="0"/>
              <a:t>:010-222-2222</a:t>
            </a:r>
          </a:p>
          <a:p>
            <a:r>
              <a:rPr lang="ko-KR" altLang="en-US" sz="1100" dirty="0"/>
              <a:t>검색할 이름</a:t>
            </a:r>
            <a:r>
              <a:rPr lang="en-US" altLang="ko-KR" sz="1100" dirty="0"/>
              <a:t>?</a:t>
            </a:r>
            <a:r>
              <a:rPr lang="ko-KR" altLang="en-US" sz="1100" dirty="0">
                <a:solidFill>
                  <a:srgbClr val="00B050"/>
                </a:solidFill>
              </a:rPr>
              <a:t>김남윤</a:t>
            </a:r>
          </a:p>
          <a:p>
            <a:r>
              <a:rPr lang="en-US" altLang="ko-KR" sz="1100" dirty="0"/>
              <a:t>id:3, </a:t>
            </a:r>
            <a:r>
              <a:rPr lang="ko-KR" altLang="en-US" sz="1100" dirty="0"/>
              <a:t>전화</a:t>
            </a:r>
            <a:r>
              <a:rPr lang="en-US" altLang="ko-KR" sz="1100" dirty="0"/>
              <a:t>:010-333-3333</a:t>
            </a:r>
          </a:p>
          <a:p>
            <a:r>
              <a:rPr lang="ko-KR" altLang="en-US" sz="1100" dirty="0"/>
              <a:t>검색할 이름</a:t>
            </a:r>
            <a:r>
              <a:rPr lang="en-US" altLang="ko-KR" sz="1100" dirty="0"/>
              <a:t>?</a:t>
            </a:r>
            <a:endParaRPr lang="ko-KR" altLang="en-US" sz="1100" dirty="0"/>
          </a:p>
        </p:txBody>
      </p:sp>
      <p:sp>
        <p:nvSpPr>
          <p:cNvPr id="7" name="직사각형 6"/>
          <p:cNvSpPr/>
          <p:nvPr/>
        </p:nvSpPr>
        <p:spPr>
          <a:xfrm>
            <a:off x="568080" y="1268760"/>
            <a:ext cx="7960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id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와 전화번호로 구성되는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Student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만들고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이름을 ‘키’로 하고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Student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객체를 ‘값’으로 하는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해시맵을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347864" y="1949778"/>
            <a:ext cx="5700056" cy="432426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100" dirty="0"/>
              <a:t>public class </a:t>
            </a:r>
            <a:r>
              <a:rPr lang="en-US" altLang="ko-KR" sz="1100" dirty="0" err="1"/>
              <a:t>HashMapStudentEx</a:t>
            </a:r>
            <a:r>
              <a:rPr lang="en-US" altLang="ko-KR" sz="1100" dirty="0"/>
              <a:t> {</a:t>
            </a:r>
          </a:p>
          <a:p>
            <a:pPr marL="0" lvl="2" defTabSz="180000"/>
            <a:r>
              <a:rPr lang="en-US" altLang="ko-KR" sz="1100" dirty="0"/>
              <a:t>	public static void main(String[] </a:t>
            </a:r>
            <a:r>
              <a:rPr lang="en-US" altLang="ko-KR" sz="1100" dirty="0" err="1"/>
              <a:t>args</a:t>
            </a:r>
            <a:r>
              <a:rPr lang="en-US" altLang="ko-KR" sz="1100" dirty="0"/>
              <a:t>) {</a:t>
            </a:r>
          </a:p>
          <a:p>
            <a:pPr marL="0" lvl="2" defTabSz="180000"/>
            <a:r>
              <a:rPr lang="en-US" altLang="ko-KR" sz="1100" dirty="0"/>
              <a:t>		// </a:t>
            </a:r>
            <a:r>
              <a:rPr lang="ko-KR" altLang="en-US" sz="1100" dirty="0"/>
              <a:t>학생 이름과 </a:t>
            </a:r>
            <a:r>
              <a:rPr lang="en-US" altLang="ko-KR" sz="1100" dirty="0"/>
              <a:t>Student </a:t>
            </a:r>
            <a:r>
              <a:rPr lang="ko-KR" altLang="en-US" sz="1100" dirty="0"/>
              <a:t>객체를 쌍으로 저장하는 </a:t>
            </a:r>
            <a:r>
              <a:rPr lang="en-US" altLang="ko-KR" sz="1100" dirty="0" err="1"/>
              <a:t>HashMap</a:t>
            </a:r>
            <a:r>
              <a:rPr lang="en-US" altLang="ko-KR" sz="1100" dirty="0"/>
              <a:t> </a:t>
            </a:r>
            <a:r>
              <a:rPr lang="ko-KR" altLang="en-US" sz="1100" dirty="0"/>
              <a:t>컬렉션 생성</a:t>
            </a:r>
          </a:p>
          <a:p>
            <a:pPr marL="0" lvl="2" defTabSz="180000"/>
            <a:r>
              <a:rPr lang="ko-KR" altLang="en-US" sz="1100" dirty="0"/>
              <a:t>		</a:t>
            </a:r>
            <a:r>
              <a:rPr lang="en-US" altLang="ko-KR" sz="1100" b="1" dirty="0" err="1"/>
              <a:t>HashMap</a:t>
            </a:r>
            <a:r>
              <a:rPr lang="en-US" altLang="ko-KR" sz="1100" b="1" dirty="0"/>
              <a:t>&lt;String, Student&gt; map = new </a:t>
            </a:r>
            <a:r>
              <a:rPr lang="en-US" altLang="ko-KR" sz="1100" b="1" dirty="0" err="1"/>
              <a:t>HashMap</a:t>
            </a:r>
            <a:r>
              <a:rPr lang="en-US" altLang="ko-KR" sz="1100" b="1" dirty="0"/>
              <a:t>&lt;String, Student&gt;();</a:t>
            </a:r>
          </a:p>
          <a:p>
            <a:pPr marL="0" lvl="2" defTabSz="180000"/>
            <a:r>
              <a:rPr lang="en-US" altLang="ko-KR" sz="1100" dirty="0"/>
              <a:t>		</a:t>
            </a:r>
          </a:p>
          <a:p>
            <a:pPr marL="0" lvl="2" defTabSz="180000"/>
            <a:r>
              <a:rPr lang="en-US" altLang="ko-KR" sz="1100" dirty="0"/>
              <a:t>		// 3 </a:t>
            </a:r>
            <a:r>
              <a:rPr lang="ko-KR" altLang="en-US" sz="1100" dirty="0"/>
              <a:t>명의 학생 저장</a:t>
            </a:r>
          </a:p>
          <a:p>
            <a:pPr marL="0" lvl="2" defTabSz="180000"/>
            <a:r>
              <a:rPr lang="ko-KR" altLang="en-US" sz="1100" dirty="0"/>
              <a:t>		</a:t>
            </a:r>
            <a:r>
              <a:rPr lang="en-US" altLang="ko-KR" sz="1100" b="1" dirty="0" err="1"/>
              <a:t>map.put</a:t>
            </a:r>
            <a:r>
              <a:rPr lang="en-US" altLang="ko-KR" sz="1100" b="1" dirty="0"/>
              <a:t>("</a:t>
            </a:r>
            <a:r>
              <a:rPr lang="ko-KR" altLang="en-US" sz="1100" b="1" dirty="0"/>
              <a:t>황기태</a:t>
            </a:r>
            <a:r>
              <a:rPr lang="en-US" altLang="ko-KR" sz="1100" b="1" dirty="0"/>
              <a:t>", new Student(1, "010-111-1111")); </a:t>
            </a:r>
          </a:p>
          <a:p>
            <a:pPr marL="0" lvl="2" defTabSz="180000"/>
            <a:r>
              <a:rPr lang="en-US" altLang="ko-KR" sz="1100" dirty="0"/>
              <a:t>		</a:t>
            </a:r>
            <a:r>
              <a:rPr lang="en-US" altLang="ko-KR" sz="1100" dirty="0" err="1"/>
              <a:t>map.put</a:t>
            </a:r>
            <a:r>
              <a:rPr lang="en-US" altLang="ko-KR" sz="1100" dirty="0"/>
              <a:t>("</a:t>
            </a:r>
            <a:r>
              <a:rPr lang="ko-KR" altLang="en-US" sz="1100" dirty="0"/>
              <a:t>이재문</a:t>
            </a:r>
            <a:r>
              <a:rPr lang="en-US" altLang="ko-KR" sz="1100" dirty="0"/>
              <a:t>", new Student(2, "010-222-2222"));</a:t>
            </a:r>
          </a:p>
          <a:p>
            <a:pPr marL="0" lvl="2" defTabSz="180000"/>
            <a:r>
              <a:rPr lang="en-US" altLang="ko-KR" sz="1100" dirty="0"/>
              <a:t>		</a:t>
            </a:r>
            <a:r>
              <a:rPr lang="en-US" altLang="ko-KR" sz="1100" dirty="0" err="1"/>
              <a:t>map.put</a:t>
            </a:r>
            <a:r>
              <a:rPr lang="en-US" altLang="ko-KR" sz="1100" dirty="0"/>
              <a:t>("</a:t>
            </a:r>
            <a:r>
              <a:rPr lang="ko-KR" altLang="en-US" sz="1100" dirty="0"/>
              <a:t>김남윤</a:t>
            </a:r>
            <a:r>
              <a:rPr lang="en-US" altLang="ko-KR" sz="1100" dirty="0"/>
              <a:t>", new Student(3, "010-333-3333"));		</a:t>
            </a:r>
          </a:p>
          <a:p>
            <a:pPr marL="0" lvl="2" defTabSz="180000"/>
            <a:r>
              <a:rPr lang="en-US" altLang="ko-KR" sz="1100" dirty="0"/>
              <a:t>		</a:t>
            </a:r>
          </a:p>
          <a:p>
            <a:pPr defTabSz="180000"/>
            <a:r>
              <a:rPr lang="en-US" altLang="ko-KR" sz="1100" dirty="0" smtClean="0"/>
              <a:t>		Scanner </a:t>
            </a:r>
            <a:r>
              <a:rPr lang="en-US" altLang="ko-KR" sz="1100" dirty="0" err="1"/>
              <a:t>scanner</a:t>
            </a:r>
            <a:r>
              <a:rPr lang="en-US" altLang="ko-KR" sz="1100" dirty="0"/>
              <a:t> = new Scanner(System.in);</a:t>
            </a:r>
          </a:p>
          <a:p>
            <a:pPr defTabSz="180000"/>
            <a:r>
              <a:rPr lang="en-US" altLang="ko-KR" sz="1100" dirty="0" smtClean="0"/>
              <a:t>		while(true</a:t>
            </a:r>
            <a:r>
              <a:rPr lang="en-US" altLang="ko-KR" sz="1100" dirty="0"/>
              <a:t>) {</a:t>
            </a:r>
          </a:p>
          <a:p>
            <a:pPr defTabSz="180000"/>
            <a:r>
              <a:rPr lang="en-US" altLang="ko-KR" sz="1100" dirty="0" smtClean="0"/>
              <a:t>			</a:t>
            </a:r>
            <a:r>
              <a:rPr lang="en-US" altLang="ko-KR" sz="1100" dirty="0" err="1" smtClean="0"/>
              <a:t>System.out.print</a:t>
            </a:r>
            <a:r>
              <a:rPr lang="en-US" altLang="ko-KR" sz="1100" dirty="0"/>
              <a:t>("</a:t>
            </a:r>
            <a:r>
              <a:rPr lang="ko-KR" altLang="en-US" sz="1100" dirty="0"/>
              <a:t>검색할 이름</a:t>
            </a:r>
            <a:r>
              <a:rPr lang="en-US" altLang="ko-KR" sz="1100" dirty="0"/>
              <a:t>?");</a:t>
            </a:r>
          </a:p>
          <a:p>
            <a:pPr defTabSz="180000"/>
            <a:r>
              <a:rPr lang="en-US" altLang="ko-KR" sz="1100" dirty="0" smtClean="0"/>
              <a:t>			String </a:t>
            </a:r>
            <a:r>
              <a:rPr lang="en-US" altLang="ko-KR" sz="1100" dirty="0"/>
              <a:t>name = </a:t>
            </a:r>
            <a:r>
              <a:rPr lang="en-US" altLang="ko-KR" sz="1100" dirty="0" err="1"/>
              <a:t>scanner.nextLine</a:t>
            </a:r>
            <a:r>
              <a:rPr lang="en-US" altLang="ko-KR" sz="1100" dirty="0"/>
              <a:t>(); // </a:t>
            </a:r>
            <a:r>
              <a:rPr lang="ko-KR" altLang="en-US" sz="1100" dirty="0"/>
              <a:t>사용자로부터 이름 입력</a:t>
            </a:r>
          </a:p>
          <a:p>
            <a:pPr defTabSz="180000"/>
            <a:r>
              <a:rPr lang="en-US" altLang="ko-KR" sz="1100" dirty="0" smtClean="0"/>
              <a:t>			if(</a:t>
            </a:r>
            <a:r>
              <a:rPr lang="en-US" altLang="ko-KR" sz="1100" dirty="0" err="1" smtClean="0"/>
              <a:t>name.equals</a:t>
            </a:r>
            <a:r>
              <a:rPr lang="en-US" altLang="ko-KR" sz="1100" dirty="0"/>
              <a:t>("exit"))</a:t>
            </a:r>
          </a:p>
          <a:p>
            <a:pPr defTabSz="180000"/>
            <a:r>
              <a:rPr lang="en-US" altLang="ko-KR" sz="1100" dirty="0" smtClean="0"/>
              <a:t>				break</a:t>
            </a:r>
            <a:r>
              <a:rPr lang="en-US" altLang="ko-KR" sz="1100" dirty="0"/>
              <a:t>; // while </a:t>
            </a:r>
            <a:r>
              <a:rPr lang="ko-KR" altLang="en-US" sz="1100" dirty="0"/>
              <a:t>문을 벗어나 프로그램 종료</a:t>
            </a:r>
          </a:p>
          <a:p>
            <a:pPr defTabSz="180000"/>
            <a:r>
              <a:rPr lang="en-US" altLang="ko-KR" sz="1100" dirty="0" smtClean="0"/>
              <a:t>			</a:t>
            </a:r>
            <a:r>
              <a:rPr lang="en-US" altLang="ko-KR" sz="1100" b="1" dirty="0" smtClean="0"/>
              <a:t>Student </a:t>
            </a:r>
            <a:r>
              <a:rPr lang="en-US" altLang="ko-KR" sz="1100" b="1" dirty="0" err="1"/>
              <a:t>student</a:t>
            </a:r>
            <a:r>
              <a:rPr lang="en-US" altLang="ko-KR" sz="1100" b="1" dirty="0"/>
              <a:t> = </a:t>
            </a:r>
            <a:r>
              <a:rPr lang="en-US" altLang="ko-KR" sz="1100" b="1" dirty="0" err="1"/>
              <a:t>map.get</a:t>
            </a:r>
            <a:r>
              <a:rPr lang="en-US" altLang="ko-KR" sz="1100" b="1" dirty="0"/>
              <a:t>(name); </a:t>
            </a:r>
            <a:r>
              <a:rPr lang="en-US" altLang="ko-KR" sz="1100" dirty="0"/>
              <a:t>// </a:t>
            </a:r>
            <a:r>
              <a:rPr lang="ko-KR" altLang="en-US" sz="1100" dirty="0"/>
              <a:t>이름에 해당하는 </a:t>
            </a:r>
            <a:r>
              <a:rPr lang="en-US" altLang="ko-KR" sz="1100" dirty="0"/>
              <a:t>Student </a:t>
            </a:r>
            <a:r>
              <a:rPr lang="ko-KR" altLang="en-US" sz="1100" dirty="0"/>
              <a:t>객체 검색</a:t>
            </a:r>
          </a:p>
          <a:p>
            <a:pPr defTabSz="180000"/>
            <a:r>
              <a:rPr lang="en-US" altLang="ko-KR" sz="1100" dirty="0" smtClean="0"/>
              <a:t>			if(</a:t>
            </a:r>
            <a:r>
              <a:rPr lang="en-US" altLang="ko-KR" sz="1100" b="1" dirty="0" smtClean="0"/>
              <a:t>student </a:t>
            </a:r>
            <a:r>
              <a:rPr lang="en-US" altLang="ko-KR" sz="1100" b="1" dirty="0"/>
              <a:t>== null</a:t>
            </a:r>
            <a:r>
              <a:rPr lang="en-US" altLang="ko-KR" sz="1100" dirty="0"/>
              <a:t>)</a:t>
            </a:r>
          </a:p>
          <a:p>
            <a:pPr defTabSz="180000"/>
            <a:r>
              <a:rPr lang="en-US" altLang="ko-KR" sz="1100" dirty="0" smtClean="0"/>
              <a:t>				</a:t>
            </a:r>
            <a:r>
              <a:rPr lang="en-US" altLang="ko-KR" sz="1100" dirty="0" err="1" smtClean="0"/>
              <a:t>System.out.println</a:t>
            </a:r>
            <a:r>
              <a:rPr lang="en-US" altLang="ko-KR" sz="1100" dirty="0" smtClean="0"/>
              <a:t>(name </a:t>
            </a:r>
            <a:r>
              <a:rPr lang="en-US" altLang="ko-KR" sz="1100" dirty="0"/>
              <a:t>+ "</a:t>
            </a:r>
            <a:r>
              <a:rPr lang="ko-KR" altLang="en-US" sz="1100" dirty="0"/>
              <a:t>은 없는 사람입니다</a:t>
            </a:r>
            <a:r>
              <a:rPr lang="en-US" altLang="ko-KR" sz="1100" dirty="0"/>
              <a:t>.");</a:t>
            </a:r>
          </a:p>
          <a:p>
            <a:pPr defTabSz="180000"/>
            <a:r>
              <a:rPr lang="en-US" altLang="ko-KR" sz="1100" dirty="0" smtClean="0"/>
              <a:t>			else</a:t>
            </a:r>
            <a:endParaRPr lang="en-US" altLang="ko-KR" sz="1100" dirty="0"/>
          </a:p>
          <a:p>
            <a:pPr defTabSz="180000"/>
            <a:r>
              <a:rPr lang="en-US" altLang="ko-KR" sz="1100" dirty="0" smtClean="0"/>
              <a:t>				</a:t>
            </a:r>
            <a:r>
              <a:rPr lang="en-US" altLang="ko-KR" sz="1100" dirty="0" err="1" smtClean="0"/>
              <a:t>System.out.println</a:t>
            </a:r>
            <a:r>
              <a:rPr lang="en-US" altLang="ko-KR" sz="1100" dirty="0"/>
              <a:t>("id:" + </a:t>
            </a:r>
            <a:r>
              <a:rPr lang="en-US" altLang="ko-KR" sz="1100" b="1" dirty="0" err="1"/>
              <a:t>student.getId</a:t>
            </a:r>
            <a:r>
              <a:rPr lang="en-US" altLang="ko-KR" sz="1100" b="1" dirty="0"/>
              <a:t>() </a:t>
            </a:r>
            <a:r>
              <a:rPr lang="en-US" altLang="ko-KR" sz="1100" dirty="0"/>
              <a:t>+ ", </a:t>
            </a:r>
            <a:r>
              <a:rPr lang="ko-KR" altLang="en-US" sz="1100" dirty="0"/>
              <a:t>전화</a:t>
            </a:r>
            <a:r>
              <a:rPr lang="en-US" altLang="ko-KR" sz="1100" dirty="0"/>
              <a:t>:" + </a:t>
            </a:r>
            <a:r>
              <a:rPr lang="en-US" altLang="ko-KR" sz="1100" b="1" dirty="0" err="1" smtClean="0"/>
              <a:t>student.getTel</a:t>
            </a:r>
            <a:r>
              <a:rPr lang="en-US" altLang="ko-KR" sz="1100" b="1" dirty="0"/>
              <a:t>()</a:t>
            </a:r>
            <a:r>
              <a:rPr lang="en-US" altLang="ko-KR" sz="1100" dirty="0"/>
              <a:t>);</a:t>
            </a:r>
          </a:p>
          <a:p>
            <a:pPr defTabSz="180000"/>
            <a:r>
              <a:rPr lang="en-US" altLang="ko-KR" sz="1100" dirty="0" smtClean="0"/>
              <a:t>		}</a:t>
            </a:r>
            <a:endParaRPr lang="en-US" altLang="ko-KR" sz="1100" dirty="0"/>
          </a:p>
          <a:p>
            <a:pPr defTabSz="180000"/>
            <a:r>
              <a:rPr lang="en-US" altLang="ko-KR" sz="1100" dirty="0" smtClean="0"/>
              <a:t>		</a:t>
            </a:r>
            <a:r>
              <a:rPr lang="en-US" altLang="ko-KR" sz="1100" dirty="0" err="1" smtClean="0"/>
              <a:t>scanner.close</a:t>
            </a:r>
            <a:r>
              <a:rPr lang="en-US" altLang="ko-KR" sz="1100" dirty="0"/>
              <a:t>();</a:t>
            </a:r>
          </a:p>
          <a:p>
            <a:pPr defTabSz="180000"/>
            <a:r>
              <a:rPr lang="en-US" altLang="ko-KR" sz="1100" dirty="0" smtClean="0"/>
              <a:t>	}</a:t>
            </a:r>
            <a:endParaRPr lang="en-US" altLang="ko-KR" sz="1100" dirty="0"/>
          </a:p>
          <a:p>
            <a:pPr defTabSz="180000"/>
            <a:r>
              <a:rPr lang="en-US" altLang="ko-KR" sz="11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23570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492"/>
    </mc:Choice>
    <mc:Fallback xmlns="">
      <p:transition spd="slow" advTm="221492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 smtClean="0"/>
              <a:t>LinkedList</a:t>
            </a:r>
            <a:r>
              <a:rPr lang="en-US" altLang="ko-KR" dirty="0" smtClean="0"/>
              <a:t>&lt;E&gt;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err="1" smtClean="0"/>
              <a:t>LinkedList</a:t>
            </a:r>
            <a:r>
              <a:rPr lang="en-US" altLang="ko-KR" dirty="0" smtClean="0"/>
              <a:t>&lt;E&gt;</a:t>
            </a:r>
            <a:r>
              <a:rPr lang="ko-KR" altLang="en-US" dirty="0" smtClean="0"/>
              <a:t>의 </a:t>
            </a:r>
            <a:r>
              <a:rPr lang="ko-KR" altLang="en-US" dirty="0"/>
              <a:t>특성</a:t>
            </a:r>
            <a:endParaRPr lang="en-US" altLang="ko-KR" dirty="0"/>
          </a:p>
          <a:p>
            <a:pPr lvl="1"/>
            <a:r>
              <a:rPr lang="en-US" altLang="ko-KR" dirty="0" err="1" smtClean="0"/>
              <a:t>java.util.LinkedList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E</a:t>
            </a:r>
            <a:r>
              <a:rPr lang="ko-KR" altLang="en-US" dirty="0" smtClean="0"/>
              <a:t>에 요소로 사용할 타입 지정하여 구체와</a:t>
            </a:r>
            <a:endParaRPr lang="en-US" altLang="ko-KR" dirty="0"/>
          </a:p>
          <a:p>
            <a:pPr lvl="1"/>
            <a:r>
              <a:rPr lang="en-US" altLang="ko-KR" dirty="0"/>
              <a:t>List </a:t>
            </a:r>
            <a:r>
              <a:rPr lang="ko-KR" altLang="en-US" dirty="0"/>
              <a:t>인터페이스를 구현한 </a:t>
            </a:r>
            <a:r>
              <a:rPr lang="ko-KR" altLang="en-US" dirty="0" smtClean="0"/>
              <a:t>컬렉션 클래스</a:t>
            </a:r>
            <a:endParaRPr lang="en-US" altLang="ko-KR" dirty="0" smtClean="0"/>
          </a:p>
          <a:p>
            <a:pPr lvl="1"/>
            <a:r>
              <a:rPr lang="en-US" altLang="ko-KR" dirty="0"/>
              <a:t>Vector, </a:t>
            </a:r>
            <a:r>
              <a:rPr lang="en-US" altLang="ko-KR" dirty="0" err="1"/>
              <a:t>ArrayList</a:t>
            </a:r>
            <a:r>
              <a:rPr lang="en-US" altLang="ko-KR" dirty="0"/>
              <a:t> </a:t>
            </a:r>
            <a:r>
              <a:rPr lang="ko-KR" altLang="en-US" dirty="0"/>
              <a:t>클래스와 매우 </a:t>
            </a:r>
            <a:r>
              <a:rPr lang="ko-KR" altLang="en-US" dirty="0" smtClean="0"/>
              <a:t>유사하게 작동</a:t>
            </a:r>
            <a:endParaRPr lang="en-US" altLang="ko-KR" dirty="0"/>
          </a:p>
          <a:p>
            <a:pPr lvl="1"/>
            <a:r>
              <a:rPr lang="ko-KR" altLang="en-US" dirty="0" smtClean="0"/>
              <a:t>요소 객체들은 </a:t>
            </a:r>
            <a:r>
              <a:rPr lang="ko-KR" altLang="en-US" dirty="0"/>
              <a:t>양방향으로 연결되어 </a:t>
            </a:r>
            <a:r>
              <a:rPr lang="ko-KR" altLang="en-US" dirty="0" smtClean="0"/>
              <a:t>관리됨</a:t>
            </a:r>
            <a:endParaRPr lang="en-US" altLang="ko-KR" dirty="0"/>
          </a:p>
          <a:p>
            <a:pPr lvl="1"/>
            <a:r>
              <a:rPr lang="ko-KR" altLang="en-US" dirty="0" smtClean="0"/>
              <a:t>요소 객체는 </a:t>
            </a:r>
            <a:r>
              <a:rPr lang="ko-KR" altLang="en-US" dirty="0"/>
              <a:t>맨 </a:t>
            </a:r>
            <a:r>
              <a:rPr lang="ko-KR" altLang="en-US" dirty="0" smtClean="0"/>
              <a:t>앞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맨 </a:t>
            </a:r>
            <a:r>
              <a:rPr lang="ko-KR" altLang="en-US" dirty="0"/>
              <a:t>뒤에 </a:t>
            </a:r>
            <a:r>
              <a:rPr lang="ko-KR" altLang="en-US" dirty="0" smtClean="0"/>
              <a:t>추가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요소 객체는 인덱스를 </a:t>
            </a:r>
            <a:r>
              <a:rPr lang="ko-KR" altLang="en-US" dirty="0"/>
              <a:t>이용하여 중간에 </a:t>
            </a:r>
            <a:r>
              <a:rPr lang="ko-KR" altLang="en-US" dirty="0" smtClean="0"/>
              <a:t>삽입 가능</a:t>
            </a:r>
            <a:endParaRPr lang="en-US" altLang="ko-KR" dirty="0" smtClean="0"/>
          </a:p>
          <a:p>
            <a:pPr lvl="1"/>
            <a:r>
              <a:rPr lang="ko-KR" altLang="en-US" dirty="0"/>
              <a:t>맨 </a:t>
            </a:r>
            <a:r>
              <a:rPr lang="ko-KR" altLang="en-US" dirty="0" smtClean="0"/>
              <a:t>앞이나 </a:t>
            </a:r>
            <a:r>
              <a:rPr lang="ko-KR" altLang="en-US" dirty="0"/>
              <a:t>맨 뒤에 </a:t>
            </a:r>
            <a:r>
              <a:rPr lang="ko-KR" altLang="en-US" dirty="0" smtClean="0"/>
              <a:t>요소를 </a:t>
            </a:r>
            <a:r>
              <a:rPr lang="ko-KR" altLang="en-US" dirty="0"/>
              <a:t>추가하거나 삭제할 수 있어 </a:t>
            </a:r>
            <a:r>
              <a:rPr lang="ko-KR" altLang="en-US" dirty="0" err="1"/>
              <a:t>스택이나</a:t>
            </a:r>
            <a:r>
              <a:rPr lang="ko-KR" altLang="en-US" dirty="0"/>
              <a:t> 큐로 </a:t>
            </a:r>
            <a:r>
              <a:rPr lang="ko-KR" altLang="en-US" dirty="0" smtClean="0"/>
              <a:t>사용 가능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858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675"/>
    </mc:Choice>
    <mc:Fallback xmlns="">
      <p:transition spd="slow" advTm="37675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ko-KR" sz="2400" dirty="0" err="1" smtClean="0"/>
              <a:t>LinkedList</a:t>
            </a:r>
            <a:r>
              <a:rPr lang="en-US" altLang="ko-KR" sz="2400" dirty="0" smtClean="0"/>
              <a:t>&lt;String&gt;</a:t>
            </a:r>
            <a:r>
              <a:rPr lang="ko-KR" altLang="en-US" sz="2400" dirty="0" smtClean="0"/>
              <a:t>의 </a:t>
            </a:r>
            <a:r>
              <a:rPr lang="ko-KR" altLang="en-US" sz="2400" dirty="0"/>
              <a:t>내부 구성과 </a:t>
            </a:r>
            <a:r>
              <a:rPr lang="en-US" altLang="ko-KR" sz="2400" dirty="0" smtClean="0"/>
              <a:t>add(), </a:t>
            </a:r>
            <a:r>
              <a:rPr lang="en-US" altLang="ko-KR" sz="2400" dirty="0"/>
              <a:t>get() </a:t>
            </a:r>
            <a:r>
              <a:rPr lang="ko-KR" altLang="en-US" sz="2400" dirty="0" err="1"/>
              <a:t>메소드</a:t>
            </a:r>
            <a:endParaRPr lang="ko-KR" altLang="en-US" sz="2400" dirty="0"/>
          </a:p>
        </p:txBody>
      </p:sp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714480" y="1748772"/>
            <a:ext cx="5619622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 err="1"/>
              <a:t>LinkedList</a:t>
            </a:r>
            <a:r>
              <a:rPr lang="en-US" altLang="ko-KR" dirty="0"/>
              <a:t>&lt;String</a:t>
            </a:r>
            <a:r>
              <a:rPr lang="en-US" altLang="ko-KR" dirty="0" smtClean="0"/>
              <a:t>&gt; l = new </a:t>
            </a:r>
            <a:r>
              <a:rPr lang="en-US" altLang="ko-KR" dirty="0" err="1"/>
              <a:t>LinkedList</a:t>
            </a:r>
            <a:r>
              <a:rPr lang="en-US" altLang="ko-KR" dirty="0"/>
              <a:t>&lt;String</a:t>
            </a:r>
            <a:r>
              <a:rPr lang="en-US" altLang="ko-KR" dirty="0" smtClean="0"/>
              <a:t>&gt;();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782" y="2420888"/>
            <a:ext cx="5904656" cy="296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88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655"/>
    </mc:Choice>
    <mc:Fallback xmlns="">
      <p:transition spd="slow" advTm="31655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Collections </a:t>
            </a:r>
            <a:r>
              <a:rPr lang="ko-KR" altLang="en-US" dirty="0" smtClean="0"/>
              <a:t>클래스 활용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Collections </a:t>
            </a:r>
            <a:r>
              <a:rPr lang="ko-KR" altLang="en-US" dirty="0" smtClean="0"/>
              <a:t>클래스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java.util</a:t>
            </a:r>
            <a:r>
              <a:rPr lang="en-US" altLang="ko-KR" dirty="0" smtClean="0"/>
              <a:t> </a:t>
            </a:r>
            <a:r>
              <a:rPr lang="ko-KR" altLang="en-US" dirty="0" smtClean="0"/>
              <a:t>패키지에 포함</a:t>
            </a:r>
            <a:endParaRPr lang="en-US" altLang="ko-KR" dirty="0" smtClean="0"/>
          </a:p>
          <a:p>
            <a:pPr lvl="1"/>
            <a:r>
              <a:rPr lang="ko-KR" altLang="en-US" dirty="0"/>
              <a:t>컬렉션에 대해 연산을 수행하고 </a:t>
            </a:r>
            <a:r>
              <a:rPr lang="ko-KR" altLang="en-US" dirty="0" smtClean="0"/>
              <a:t>결과로 컬렉션 리턴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모든 </a:t>
            </a:r>
            <a:r>
              <a:rPr lang="ko-KR" altLang="en-US" dirty="0" err="1" smtClean="0"/>
              <a:t>메소드는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static </a:t>
            </a:r>
            <a:r>
              <a:rPr lang="ko-KR" altLang="en-US" dirty="0" smtClean="0"/>
              <a:t>타입</a:t>
            </a:r>
            <a:endParaRPr lang="ko-KR" altLang="en-US" dirty="0"/>
          </a:p>
          <a:p>
            <a:pPr lvl="1"/>
            <a:r>
              <a:rPr lang="ko-KR" altLang="en-US" dirty="0" smtClean="0"/>
              <a:t>주요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컬렉션에 포함된 요소들을 </a:t>
            </a:r>
            <a:r>
              <a:rPr lang="ko-KR" altLang="en-US" dirty="0" err="1" smtClean="0"/>
              <a:t>소팅하는</a:t>
            </a:r>
            <a:r>
              <a:rPr lang="ko-KR" altLang="en-US" dirty="0" smtClean="0"/>
              <a:t> </a:t>
            </a:r>
            <a:r>
              <a:rPr lang="en-US" altLang="ko-KR" dirty="0" smtClean="0"/>
              <a:t>sort()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요소의 순서를 반대로 하는 </a:t>
            </a:r>
            <a:r>
              <a:rPr lang="en-US" altLang="ko-KR" dirty="0" smtClean="0"/>
              <a:t>reverse()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요소들의 최대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최솟값을 찾아내는 </a:t>
            </a:r>
            <a:r>
              <a:rPr lang="en-US" altLang="ko-KR" dirty="0" smtClean="0"/>
              <a:t>max(), min()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특정 값을 검색하는 </a:t>
            </a:r>
            <a:r>
              <a:rPr lang="en-US" altLang="ko-KR" dirty="0" err="1" smtClean="0"/>
              <a:t>binarySearch</a:t>
            </a:r>
            <a:r>
              <a:rPr lang="en-US" altLang="ko-KR" dirty="0" smtClean="0"/>
              <a:t>()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0237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92"/>
    </mc:Choice>
    <mc:Fallback xmlns="">
      <p:transition spd="slow" advTm="44192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0"/>
            <a:ext cx="8153400" cy="92867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7-8 : </a:t>
            </a:r>
            <a:r>
              <a:rPr lang="en-US" altLang="ko-KR" dirty="0"/>
              <a:t>Collections </a:t>
            </a:r>
            <a:r>
              <a:rPr lang="ko-KR" altLang="en-US" dirty="0"/>
              <a:t>클래스의 활용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214282" y="2153001"/>
            <a:ext cx="3493622" cy="304698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</a:t>
            </a:r>
            <a:r>
              <a:rPr lang="en-US" altLang="ko-KR" sz="1200" dirty="0"/>
              <a:t>.*;</a:t>
            </a:r>
          </a:p>
          <a:p>
            <a:pPr marL="0" lvl="2" defTabSz="180000"/>
            <a:endParaRPr lang="en-US" altLang="ko-KR" sz="1200" dirty="0"/>
          </a:p>
          <a:p>
            <a:pPr marL="0" lvl="2"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CollectionsEx</a:t>
            </a:r>
            <a:r>
              <a:rPr lang="en-US" altLang="ko-KR" sz="1200" dirty="0"/>
              <a:t> {</a:t>
            </a:r>
          </a:p>
          <a:p>
            <a:pPr marL="0" lvl="2" defTabSz="180000"/>
            <a:r>
              <a:rPr lang="en-US" altLang="ko-KR" sz="1200" dirty="0"/>
              <a:t>		static void </a:t>
            </a:r>
            <a:r>
              <a:rPr lang="en-US" altLang="ko-KR" sz="1200" dirty="0" err="1"/>
              <a:t>printList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LinkedList</a:t>
            </a:r>
            <a:r>
              <a:rPr lang="en-US" altLang="ko-KR" sz="1200" dirty="0"/>
              <a:t>&lt;String&gt; l) {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/>
              <a:t>Iterator&lt;String&gt; iterator = </a:t>
            </a:r>
            <a:r>
              <a:rPr lang="en-US" altLang="ko-KR" sz="1200" dirty="0" err="1"/>
              <a:t>l.iterator</a:t>
            </a:r>
            <a:r>
              <a:rPr lang="en-US" altLang="ko-KR" sz="1200" dirty="0"/>
              <a:t>(); </a:t>
            </a:r>
            <a:endParaRPr lang="en-US" altLang="ko-KR" sz="1200" dirty="0" smtClean="0"/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/>
              <a:t>while (</a:t>
            </a:r>
            <a:r>
              <a:rPr lang="en-US" altLang="ko-KR" sz="1200" dirty="0" err="1"/>
              <a:t>iterator.hasNext</a:t>
            </a:r>
            <a:r>
              <a:rPr lang="en-US" altLang="ko-KR" sz="1200" dirty="0"/>
              <a:t>()) {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		</a:t>
            </a:r>
            <a:r>
              <a:rPr lang="en-US" altLang="ko-KR" sz="1200" dirty="0"/>
              <a:t>String e = </a:t>
            </a:r>
            <a:r>
              <a:rPr lang="en-US" altLang="ko-KR" sz="1200" dirty="0" err="1"/>
              <a:t>iterator.next</a:t>
            </a:r>
            <a:r>
              <a:rPr lang="en-US" altLang="ko-KR" sz="1200" dirty="0"/>
              <a:t>(); </a:t>
            </a:r>
            <a:endParaRPr lang="en-US" altLang="ko-KR" sz="1200" dirty="0" smtClean="0"/>
          </a:p>
          <a:p>
            <a:pPr marL="0" lvl="2" defTabSz="180000"/>
            <a:r>
              <a:rPr lang="ko-KR" altLang="en-US" sz="1200" dirty="0"/>
              <a:t>					</a:t>
            </a:r>
            <a:r>
              <a:rPr lang="en-US" altLang="ko-KR" sz="1200" dirty="0"/>
              <a:t>String separator;</a:t>
            </a:r>
          </a:p>
          <a:p>
            <a:pPr marL="0" lvl="2" defTabSz="180000"/>
            <a:r>
              <a:rPr lang="en-US" altLang="ko-KR" sz="1200" dirty="0"/>
              <a:t>					if (</a:t>
            </a:r>
            <a:r>
              <a:rPr lang="en-US" altLang="ko-KR" sz="1200" dirty="0" err="1"/>
              <a:t>iterator.hasNext</a:t>
            </a:r>
            <a:r>
              <a:rPr lang="en-US" altLang="ko-KR" sz="1200" dirty="0"/>
              <a:t>())</a:t>
            </a:r>
          </a:p>
          <a:p>
            <a:pPr marL="0" lvl="2" defTabSz="180000"/>
            <a:r>
              <a:rPr lang="en-US" altLang="ko-KR" sz="1200" dirty="0"/>
              <a:t>							separator = "-&gt;";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		</a:t>
            </a:r>
            <a:r>
              <a:rPr lang="en-US" altLang="ko-KR" sz="1200" dirty="0"/>
              <a:t>else</a:t>
            </a:r>
          </a:p>
          <a:p>
            <a:pPr marL="0" lvl="2" defTabSz="180000"/>
            <a:r>
              <a:rPr lang="en-US" altLang="ko-KR" sz="1200" dirty="0"/>
              <a:t>							separator = "\n"; </a:t>
            </a:r>
            <a:endParaRPr lang="en-US" altLang="ko-KR" sz="1200" dirty="0" smtClean="0"/>
          </a:p>
          <a:p>
            <a:pPr marL="0" lvl="2" defTabSz="180000"/>
            <a:r>
              <a:rPr lang="en-US" altLang="ko-KR" sz="1200" dirty="0"/>
              <a:t>	</a:t>
            </a:r>
            <a:r>
              <a:rPr lang="ko-KR" altLang="en-US" sz="1200" dirty="0"/>
              <a:t>	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e+separator</a:t>
            </a:r>
            <a:r>
              <a:rPr lang="en-US" altLang="ko-KR" sz="1200" dirty="0"/>
              <a:t>);</a:t>
            </a:r>
          </a:p>
          <a:p>
            <a:pPr marL="0" lvl="2" defTabSz="180000"/>
            <a:r>
              <a:rPr lang="en-US" altLang="ko-KR" sz="1200" dirty="0"/>
              <a:t>			}</a:t>
            </a:r>
          </a:p>
          <a:p>
            <a:pPr marL="0" lvl="2" defTabSz="180000"/>
            <a:r>
              <a:rPr lang="en-US" altLang="ko-KR" sz="1200" dirty="0"/>
              <a:t>		}</a:t>
            </a:r>
          </a:p>
          <a:p>
            <a:pPr marL="0" lvl="2" defTabSz="180000"/>
            <a:r>
              <a:rPr lang="en-US" altLang="ko-KR" sz="1200" dirty="0"/>
              <a:t>		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851920" y="5807005"/>
            <a:ext cx="5040560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fontAlgn="base">
              <a:defRPr sz="1200"/>
            </a:lvl1pPr>
          </a:lstStyle>
          <a:p>
            <a:r>
              <a:rPr lang="ko-KR" altLang="en-US" dirty="0"/>
              <a:t>매트릭스</a:t>
            </a:r>
            <a:r>
              <a:rPr lang="en-US" altLang="ko-KR" dirty="0"/>
              <a:t>-&gt;</a:t>
            </a:r>
            <a:r>
              <a:rPr lang="ko-KR" altLang="en-US" dirty="0"/>
              <a:t>스타워즈</a:t>
            </a:r>
            <a:r>
              <a:rPr lang="en-US" altLang="ko-KR" dirty="0"/>
              <a:t>-&gt;</a:t>
            </a:r>
            <a:r>
              <a:rPr lang="ko-KR" altLang="en-US" dirty="0" err="1"/>
              <a:t>아바타</a:t>
            </a:r>
            <a:r>
              <a:rPr lang="en-US" altLang="ko-KR" dirty="0"/>
              <a:t>-&gt;</a:t>
            </a:r>
            <a:r>
              <a:rPr lang="ko-KR" altLang="en-US" dirty="0" err="1"/>
              <a:t>터미네이터</a:t>
            </a:r>
            <a:r>
              <a:rPr lang="en-US" altLang="ko-KR" dirty="0"/>
              <a:t>-&gt;</a:t>
            </a:r>
            <a:r>
              <a:rPr lang="ko-KR" altLang="en-US" dirty="0"/>
              <a:t>트랜스포머</a:t>
            </a:r>
          </a:p>
          <a:p>
            <a:r>
              <a:rPr lang="ko-KR" altLang="en-US" dirty="0"/>
              <a:t>트랜스포머</a:t>
            </a:r>
            <a:r>
              <a:rPr lang="en-US" altLang="ko-KR" dirty="0"/>
              <a:t>-&gt;</a:t>
            </a:r>
            <a:r>
              <a:rPr lang="ko-KR" altLang="en-US" dirty="0" err="1"/>
              <a:t>터미네이터</a:t>
            </a:r>
            <a:r>
              <a:rPr lang="en-US" altLang="ko-KR" dirty="0"/>
              <a:t>-&gt;</a:t>
            </a:r>
            <a:r>
              <a:rPr lang="ko-KR" altLang="en-US" dirty="0" err="1"/>
              <a:t>아바타</a:t>
            </a:r>
            <a:r>
              <a:rPr lang="en-US" altLang="ko-KR" dirty="0"/>
              <a:t>-&gt;</a:t>
            </a:r>
            <a:r>
              <a:rPr lang="ko-KR" altLang="en-US" dirty="0"/>
              <a:t>스타워즈</a:t>
            </a:r>
            <a:r>
              <a:rPr lang="en-US" altLang="ko-KR" dirty="0"/>
              <a:t>-&gt;</a:t>
            </a:r>
            <a:r>
              <a:rPr lang="ko-KR" altLang="en-US" dirty="0"/>
              <a:t>매트릭스</a:t>
            </a:r>
          </a:p>
          <a:p>
            <a:r>
              <a:rPr lang="ko-KR" altLang="en-US" dirty="0" err="1"/>
              <a:t>아바타는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  <a:r>
              <a:rPr lang="ko-KR" altLang="en-US" dirty="0"/>
              <a:t>번째 요소입니다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36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467544" y="1345447"/>
            <a:ext cx="80329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Collections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클래스를 활용하여 문자열 정렬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반대로 정렬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이진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검색 등을 </a:t>
            </a:r>
            <a:endParaRPr lang="en-US" altLang="ko-KR" sz="1600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실행하는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사례를 살펴보자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851920" y="2131289"/>
            <a:ext cx="5040560" cy="3416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0" lvl="2" defTabSz="180000"/>
            <a:r>
              <a:rPr lang="en-US" altLang="ko-KR" sz="1200" dirty="0" smtClean="0"/>
              <a:t>	</a:t>
            </a:r>
            <a:r>
              <a:rPr lang="en-US" altLang="ko-KR" sz="1200" dirty="0"/>
              <a:t>	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LinkedList</a:t>
            </a:r>
            <a:r>
              <a:rPr lang="en-US" altLang="ko-KR" sz="1200" dirty="0"/>
              <a:t>&lt;String&gt; </a:t>
            </a:r>
            <a:r>
              <a:rPr lang="en-US" altLang="ko-KR" sz="1200" dirty="0" err="1"/>
              <a:t>myList</a:t>
            </a:r>
            <a:r>
              <a:rPr lang="en-US" altLang="ko-KR" sz="1200" dirty="0"/>
              <a:t> = new </a:t>
            </a:r>
            <a:r>
              <a:rPr lang="en-US" altLang="ko-KR" sz="1200" dirty="0" err="1"/>
              <a:t>LinkedList</a:t>
            </a:r>
            <a:r>
              <a:rPr lang="en-US" altLang="ko-KR" sz="1200" dirty="0"/>
              <a:t>&lt;String&gt;(); </a:t>
            </a:r>
            <a:r>
              <a:rPr lang="ko-KR" altLang="en-US" sz="1200" dirty="0"/>
              <a:t>		</a:t>
            </a:r>
            <a:r>
              <a:rPr lang="en-US" altLang="ko-KR" sz="1200" dirty="0" smtClean="0"/>
              <a:t>			</a:t>
            </a:r>
            <a:r>
              <a:rPr lang="ko-KR" altLang="en-US" sz="1200" dirty="0"/>
              <a:t>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("</a:t>
            </a:r>
            <a:r>
              <a:rPr lang="ko-KR" altLang="en-US" sz="1200" dirty="0"/>
              <a:t>트랜스포머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("</a:t>
            </a:r>
            <a:r>
              <a:rPr lang="ko-KR" altLang="en-US" sz="1200" dirty="0"/>
              <a:t>스타워즈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("</a:t>
            </a:r>
            <a:r>
              <a:rPr lang="ko-KR" altLang="en-US" sz="1200" dirty="0"/>
              <a:t>매트릭스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(0,"</a:t>
            </a:r>
            <a:r>
              <a:rPr lang="ko-KR" altLang="en-US" sz="1200" dirty="0" err="1"/>
              <a:t>터미네이터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dirty="0" err="1"/>
              <a:t>myList.add</a:t>
            </a:r>
            <a:r>
              <a:rPr lang="en-US" altLang="ko-KR" sz="1200" dirty="0"/>
              <a:t>(2,"</a:t>
            </a:r>
            <a:r>
              <a:rPr lang="ko-KR" altLang="en-US" sz="1200" dirty="0" err="1"/>
              <a:t>아바타</a:t>
            </a:r>
            <a:r>
              <a:rPr lang="en-US" altLang="ko-KR" sz="1200" dirty="0"/>
              <a:t>");</a:t>
            </a:r>
          </a:p>
          <a:p>
            <a:pPr marL="0" lvl="2" defTabSz="180000"/>
            <a:r>
              <a:rPr lang="en-US" altLang="ko-KR" sz="1200" dirty="0"/>
              <a:t>			</a:t>
            </a:r>
          </a:p>
          <a:p>
            <a:pPr marL="0" lvl="2" defTabSz="180000"/>
            <a:r>
              <a:rPr lang="en-US" altLang="ko-KR" sz="1200" dirty="0"/>
              <a:t>			</a:t>
            </a:r>
            <a:r>
              <a:rPr lang="en-US" altLang="ko-KR" sz="1200" b="1" dirty="0" err="1"/>
              <a:t>Collections.sort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myList</a:t>
            </a:r>
            <a:r>
              <a:rPr lang="en-US" altLang="ko-KR" sz="1200" b="1" dirty="0"/>
              <a:t>); </a:t>
            </a:r>
            <a:r>
              <a:rPr lang="en-US" altLang="ko-KR" sz="1200" dirty="0"/>
              <a:t>// </a:t>
            </a:r>
            <a:r>
              <a:rPr lang="ko-KR" altLang="en-US" sz="1200" dirty="0"/>
              <a:t>요소 정렬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printList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myList</a:t>
            </a:r>
            <a:r>
              <a:rPr lang="en-US" altLang="ko-KR" sz="1200" dirty="0"/>
              <a:t>); // </a:t>
            </a:r>
            <a:r>
              <a:rPr lang="ko-KR" altLang="en-US" sz="1200" dirty="0"/>
              <a:t>정렬된 요소 출력</a:t>
            </a:r>
          </a:p>
          <a:p>
            <a:pPr marL="0" lvl="2" defTabSz="180000"/>
            <a:r>
              <a:rPr lang="ko-KR" altLang="en-US" sz="1200" dirty="0"/>
              <a:t>			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b="1" dirty="0" err="1"/>
              <a:t>Collections.reverse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myList</a:t>
            </a:r>
            <a:r>
              <a:rPr lang="en-US" altLang="ko-KR" sz="1200" b="1" dirty="0"/>
              <a:t>); </a:t>
            </a:r>
            <a:r>
              <a:rPr lang="en-US" altLang="ko-KR" sz="1200" dirty="0"/>
              <a:t>// </a:t>
            </a:r>
            <a:r>
              <a:rPr lang="ko-KR" altLang="en-US" sz="1200" dirty="0"/>
              <a:t>요소의 순서를 반대로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printList</a:t>
            </a:r>
            <a:r>
              <a:rPr lang="en-US" altLang="ko-KR" sz="1200" dirty="0"/>
              <a:t>(</a:t>
            </a:r>
            <a:r>
              <a:rPr lang="en-US" altLang="ko-KR" sz="1200" dirty="0" err="1"/>
              <a:t>myList</a:t>
            </a:r>
            <a:r>
              <a:rPr lang="en-US" altLang="ko-KR" sz="1200" dirty="0"/>
              <a:t>); // </a:t>
            </a:r>
            <a:r>
              <a:rPr lang="ko-KR" altLang="en-US" sz="1200" dirty="0"/>
              <a:t>요소 출력</a:t>
            </a:r>
          </a:p>
          <a:p>
            <a:pPr marL="0" lvl="2" defTabSz="180000"/>
            <a:r>
              <a:rPr lang="ko-KR" altLang="en-US" sz="1200" dirty="0"/>
              <a:t>		</a:t>
            </a:r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index = </a:t>
            </a:r>
            <a:r>
              <a:rPr lang="en-US" altLang="ko-KR" sz="1200" b="1" dirty="0" err="1"/>
              <a:t>Collections.binarySearch</a:t>
            </a:r>
            <a:r>
              <a:rPr lang="en-US" altLang="ko-KR" sz="1200" b="1" dirty="0"/>
              <a:t>(</a:t>
            </a:r>
            <a:r>
              <a:rPr lang="en-US" altLang="ko-KR" sz="1200" b="1" dirty="0" err="1"/>
              <a:t>myList</a:t>
            </a:r>
            <a:r>
              <a:rPr lang="en-US" altLang="ko-KR" sz="1200" b="1" dirty="0"/>
              <a:t>, "</a:t>
            </a:r>
            <a:r>
              <a:rPr lang="ko-KR" altLang="en-US" sz="1200" b="1" dirty="0" err="1"/>
              <a:t>아바타</a:t>
            </a:r>
            <a:r>
              <a:rPr lang="en-US" altLang="ko-KR" sz="1200" b="1" dirty="0"/>
              <a:t>") </a:t>
            </a:r>
            <a:r>
              <a:rPr lang="en-US" altLang="ko-KR" sz="1200" dirty="0"/>
              <a:t>+ 1; </a:t>
            </a:r>
            <a:endParaRPr lang="ko-KR" altLang="en-US" sz="1200" dirty="0"/>
          </a:p>
          <a:p>
            <a:pPr marL="0" lvl="2" defTabSz="180000"/>
            <a:r>
              <a:rPr lang="ko-KR" altLang="en-US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 err="1"/>
              <a:t>아바타는</a:t>
            </a:r>
            <a:r>
              <a:rPr lang="ko-KR" altLang="en-US" sz="1200" dirty="0"/>
              <a:t> </a:t>
            </a:r>
            <a:r>
              <a:rPr lang="en-US" altLang="ko-KR" sz="1200" dirty="0"/>
              <a:t>" + index + "</a:t>
            </a:r>
            <a:r>
              <a:rPr lang="ko-KR" altLang="en-US" sz="1200" dirty="0"/>
              <a:t>번째 요소입니다</a:t>
            </a:r>
            <a:r>
              <a:rPr lang="en-US" altLang="ko-KR" sz="1200" dirty="0"/>
              <a:t>.");</a:t>
            </a:r>
          </a:p>
          <a:p>
            <a:pPr marL="0" lvl="2" defTabSz="180000"/>
            <a:r>
              <a:rPr lang="en-US" altLang="ko-KR" sz="1200" dirty="0"/>
              <a:t>	}</a:t>
            </a:r>
          </a:p>
          <a:p>
            <a:pPr marL="0" lvl="2" defTabSz="180000"/>
            <a:r>
              <a:rPr lang="en-US" altLang="ko-KR" sz="1200" dirty="0"/>
              <a:t>}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835696" y="5740291"/>
            <a:ext cx="1442412" cy="272415"/>
          </a:xfrm>
          <a:prstGeom prst="wedgeRoundRectCallout">
            <a:avLst>
              <a:gd name="adj1" fmla="val 93885"/>
              <a:gd name="adj2" fmla="val 1147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소팅된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순서대로 출력</a:t>
            </a:r>
          </a:p>
        </p:txBody>
      </p:sp>
      <p:sp>
        <p:nvSpPr>
          <p:cNvPr id="11" name="모서리가 둥근 사각형 설명선 10"/>
          <p:cNvSpPr/>
          <p:nvPr/>
        </p:nvSpPr>
        <p:spPr>
          <a:xfrm>
            <a:off x="2108894" y="6130170"/>
            <a:ext cx="896015" cy="272415"/>
          </a:xfrm>
          <a:prstGeom prst="wedgeRoundRectCallout">
            <a:avLst>
              <a:gd name="adj1" fmla="val 155027"/>
              <a:gd name="adj2" fmla="val -4759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거꾸로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출력</a:t>
            </a:r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6588224" y="3003987"/>
            <a:ext cx="1763422" cy="442674"/>
          </a:xfrm>
          <a:prstGeom prst="wedgeRoundRectCallout">
            <a:avLst>
              <a:gd name="adj1" fmla="val -117160"/>
              <a:gd name="adj2" fmla="val 1003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static </a:t>
            </a:r>
            <a:r>
              <a:rPr lang="ko-KR" altLang="en-US" sz="1000" dirty="0" err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메소드이므로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 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  <a:p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클래스 이름으로 바로 호출</a:t>
            </a:r>
          </a:p>
        </p:txBody>
      </p:sp>
    </p:spTree>
    <p:extLst>
      <p:ext uri="{BB962C8B-B14F-4D97-AF65-F5344CB8AC3E}">
        <p14:creationId xmlns:p14="http://schemas.microsoft.com/office/powerpoint/2010/main" val="1776570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4585"/>
    </mc:Choice>
    <mc:Fallback xmlns="">
      <p:transition spd="slow" advTm="514585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제네릭 만들기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mtClean="0"/>
              <a:t>제네릭 클래스와 인터페이스</a:t>
            </a:r>
            <a:endParaRPr lang="en-US" altLang="ko-KR" smtClean="0"/>
          </a:p>
          <a:p>
            <a:pPr lvl="1"/>
            <a:r>
              <a:rPr lang="ko-KR" altLang="en-US" smtClean="0"/>
              <a:t>클래스나 인터페이스 선언부에 일반화된 타입 추가</a:t>
            </a:r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endParaRPr lang="en-US" altLang="ko-KR" smtClean="0"/>
          </a:p>
          <a:p>
            <a:pPr lvl="1"/>
            <a:r>
              <a:rPr lang="ko-KR" altLang="en-US" smtClean="0"/>
              <a:t>제네릭 클래스 레퍼런스 변수 선언</a:t>
            </a:r>
            <a:endParaRPr lang="en-US" altLang="ko-KR" smtClean="0"/>
          </a:p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475656" y="2261771"/>
            <a:ext cx="5400600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class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b="1" dirty="0"/>
              <a:t>&gt;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>
                <a:solidFill>
                  <a:srgbClr val="7030A0"/>
                </a:solidFill>
              </a:rPr>
              <a:t>T</a:t>
            </a:r>
            <a:r>
              <a:rPr lang="en-US" altLang="ko-KR" sz="1400" dirty="0" smtClean="0"/>
              <a:t> </a:t>
            </a:r>
            <a:r>
              <a:rPr lang="en-US" altLang="ko-KR" sz="1400" dirty="0" err="1"/>
              <a:t>val</a:t>
            </a:r>
            <a:r>
              <a:rPr lang="en-US" altLang="ko-KR" sz="1400" dirty="0" smtClean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void </a:t>
            </a:r>
            <a:r>
              <a:rPr lang="en-US" altLang="ko-KR" sz="1400" dirty="0"/>
              <a:t>set(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dirty="0"/>
              <a:t> a) {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val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= a</a:t>
            </a:r>
            <a:r>
              <a:rPr lang="en-US" altLang="ko-KR" sz="1400" dirty="0" smtClean="0"/>
              <a:t>; 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>
                <a:solidFill>
                  <a:srgbClr val="7030A0"/>
                </a:solidFill>
              </a:rPr>
              <a:t>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get() {</a:t>
            </a:r>
          </a:p>
          <a:p>
            <a:pPr defTabSz="180000"/>
            <a:r>
              <a:rPr lang="en-US" altLang="ko-KR" sz="1400" dirty="0" smtClean="0"/>
              <a:t>		return </a:t>
            </a:r>
            <a:r>
              <a:rPr lang="en-US" altLang="ko-KR" sz="1400" dirty="0" err="1" smtClean="0"/>
              <a:t>val</a:t>
            </a:r>
            <a:r>
              <a:rPr lang="en-US" altLang="ko-KR" sz="1400" dirty="0" smtClean="0"/>
              <a:t>; </a:t>
            </a:r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  <a:endParaRPr lang="en-US" altLang="ko-KR" sz="1400" dirty="0" smtClean="0"/>
          </a:p>
        </p:txBody>
      </p:sp>
      <p:sp>
        <p:nvSpPr>
          <p:cNvPr id="7" name="모서리가 둥근 사각형 설명선 6"/>
          <p:cNvSpPr/>
          <p:nvPr/>
        </p:nvSpPr>
        <p:spPr>
          <a:xfrm>
            <a:off x="3203848" y="2868731"/>
            <a:ext cx="1749929" cy="272415"/>
          </a:xfrm>
          <a:prstGeom prst="wedgeRoundRectCallout">
            <a:avLst>
              <a:gd name="adj1" fmla="val -76984"/>
              <a:gd name="adj2" fmla="val 215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 smtClean="0"/>
              <a:t>T </a:t>
            </a:r>
            <a:r>
              <a:rPr lang="ko-KR" altLang="en-US" sz="1000" dirty="0" smtClean="0"/>
              <a:t>타입의 </a:t>
            </a:r>
            <a:r>
              <a:rPr lang="ko-KR" altLang="en-US" sz="1000" dirty="0"/>
              <a:t>값 </a:t>
            </a:r>
            <a:r>
              <a:rPr lang="en-US" altLang="ko-KR" sz="1000" dirty="0"/>
              <a:t>a</a:t>
            </a:r>
            <a:r>
              <a:rPr lang="ko-KR" altLang="en-US" sz="1000" dirty="0"/>
              <a:t>를 </a:t>
            </a:r>
            <a:r>
              <a:rPr lang="en-US" altLang="ko-KR" sz="1000" dirty="0" err="1"/>
              <a:t>val</a:t>
            </a:r>
            <a:r>
              <a:rPr lang="ko-KR" altLang="en-US" sz="1000" dirty="0"/>
              <a:t>에 지정</a:t>
            </a:r>
            <a:endParaRPr lang="en-US" altLang="ko-KR" sz="1000" dirty="0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160044" y="3516803"/>
            <a:ext cx="1377672" cy="272415"/>
          </a:xfrm>
          <a:prstGeom prst="wedgeRoundRectCallout">
            <a:avLst>
              <a:gd name="adj1" fmla="val -76984"/>
              <a:gd name="adj2" fmla="val 2154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/>
              <a:t>T </a:t>
            </a:r>
            <a:r>
              <a:rPr lang="ko-KR" altLang="en-US" sz="1000" dirty="0"/>
              <a:t>타입의 값 </a:t>
            </a:r>
            <a:r>
              <a:rPr lang="en-US" altLang="ko-KR" sz="1000" dirty="0" err="1"/>
              <a:t>val</a:t>
            </a:r>
            <a:r>
              <a:rPr lang="en-US" altLang="ko-KR" sz="1000" dirty="0"/>
              <a:t> </a:t>
            </a:r>
            <a:r>
              <a:rPr lang="ko-KR" altLang="en-US" sz="1000" dirty="0"/>
              <a:t>리턴</a:t>
            </a:r>
            <a:endParaRPr lang="en-US" altLang="ko-KR" sz="1000" dirty="0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4513693" y="2385769"/>
            <a:ext cx="2864887" cy="272415"/>
          </a:xfrm>
          <a:prstGeom prst="wedgeRoundRectCallout">
            <a:avLst>
              <a:gd name="adj1" fmla="val -76026"/>
              <a:gd name="adj2" fmla="val -3215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ko-KR" altLang="en-US" sz="1000" dirty="0" err="1"/>
              <a:t>제네릭</a:t>
            </a:r>
            <a:r>
              <a:rPr lang="ko-KR" altLang="en-US" sz="1000" dirty="0"/>
              <a:t> 클래스 </a:t>
            </a:r>
            <a:r>
              <a:rPr lang="en-US" altLang="ko-KR" sz="1000" dirty="0" err="1"/>
              <a:t>MyClass</a:t>
            </a:r>
            <a:r>
              <a:rPr lang="en-US" altLang="ko-KR" sz="1000" dirty="0"/>
              <a:t> </a:t>
            </a:r>
            <a:r>
              <a:rPr lang="ko-KR" altLang="en-US" sz="1000" dirty="0"/>
              <a:t>선언</a:t>
            </a:r>
            <a:r>
              <a:rPr lang="en-US" altLang="ko-KR" sz="1000" dirty="0"/>
              <a:t>, </a:t>
            </a:r>
            <a:r>
              <a:rPr lang="ko-KR" altLang="en-US" sz="1000" dirty="0"/>
              <a:t>타입 매개 변수 </a:t>
            </a:r>
            <a:r>
              <a:rPr lang="en-US" altLang="ko-KR" sz="1000" dirty="0"/>
              <a:t>T</a:t>
            </a:r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179512" y="2521977"/>
            <a:ext cx="1037922" cy="272415"/>
          </a:xfrm>
          <a:prstGeom prst="wedgeRoundRectCallout">
            <a:avLst>
              <a:gd name="adj1" fmla="val 87761"/>
              <a:gd name="adj2" fmla="val -1201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none">
            <a:spAutoFit/>
          </a:bodyPr>
          <a:lstStyle/>
          <a:p>
            <a:pPr defTabSz="180000"/>
            <a:r>
              <a:rPr lang="en-US" altLang="ko-KR" sz="1000" dirty="0" err="1"/>
              <a:t>val</a:t>
            </a:r>
            <a:r>
              <a:rPr lang="ko-KR" altLang="en-US" sz="1000" dirty="0"/>
              <a:t>의 타입은 </a:t>
            </a:r>
            <a:r>
              <a:rPr lang="en-US" altLang="ko-KR" sz="1000" dirty="0"/>
              <a:t>T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1475656" y="4894296"/>
            <a:ext cx="54006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sv-SE" altLang="ko-KR" sz="1400" dirty="0"/>
              <a:t>MyClass&lt;String&gt; s;</a:t>
            </a:r>
          </a:p>
          <a:p>
            <a:pPr fontAlgn="base" latinLnBrk="0"/>
            <a:r>
              <a:rPr lang="sv-SE" altLang="ko-KR" sz="1400" dirty="0"/>
              <a:t>List&lt;Integer&gt; li;</a:t>
            </a:r>
          </a:p>
          <a:p>
            <a:pPr fontAlgn="base" latinLnBrk="0"/>
            <a:r>
              <a:rPr lang="sv-SE" altLang="ko-KR" sz="1400" dirty="0"/>
              <a:t>Vector&lt;String&gt; vs;</a:t>
            </a:r>
          </a:p>
        </p:txBody>
      </p:sp>
    </p:spTree>
    <p:extLst>
      <p:ext uri="{BB962C8B-B14F-4D97-AF65-F5344CB8AC3E}">
        <p14:creationId xmlns:p14="http://schemas.microsoft.com/office/powerpoint/2010/main" val="2878215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0991"/>
    </mc:Choice>
    <mc:Fallback xmlns="">
      <p:transition spd="slow" advTm="240991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제네릭</a:t>
            </a:r>
            <a:r>
              <a:rPr lang="ko-KR" altLang="en-US" dirty="0" smtClean="0"/>
              <a:t> 객체 생성 </a:t>
            </a:r>
            <a:r>
              <a:rPr lang="en-US" altLang="ko-KR" dirty="0" smtClean="0"/>
              <a:t>– </a:t>
            </a:r>
            <a:r>
              <a:rPr lang="ko-KR" altLang="en-US" dirty="0" smtClean="0"/>
              <a:t>구체화</a:t>
            </a:r>
            <a:r>
              <a:rPr lang="en-US" altLang="ko-KR" dirty="0" smtClean="0"/>
              <a:t>(specialization)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3168352"/>
          </a:xfrm>
        </p:spPr>
        <p:txBody>
          <a:bodyPr>
            <a:normAutofit fontScale="77500" lnSpcReduction="20000"/>
          </a:bodyPr>
          <a:lstStyle/>
          <a:p>
            <a:r>
              <a:rPr lang="ko-KR" altLang="en-US" dirty="0" smtClean="0"/>
              <a:t>구체화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제네릭</a:t>
            </a:r>
            <a:r>
              <a:rPr lang="ko-KR" altLang="en-US" dirty="0" smtClean="0"/>
              <a:t> 타입의 클래스에 구체적인 타입을 대입하여 객체 생성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컴파일러에 </a:t>
            </a:r>
            <a:r>
              <a:rPr lang="ko-KR" altLang="en-US" dirty="0"/>
              <a:t>의</a:t>
            </a:r>
            <a:r>
              <a:rPr lang="ko-KR" altLang="en-US" dirty="0" smtClean="0"/>
              <a:t>해 이루어짐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구체화된 </a:t>
            </a:r>
            <a:r>
              <a:rPr lang="en-US" altLang="ko-KR" dirty="0" err="1" smtClean="0"/>
              <a:t>MyClass</a:t>
            </a:r>
            <a:r>
              <a:rPr lang="en-US" altLang="ko-KR" dirty="0" smtClean="0"/>
              <a:t>&lt;String&gt;</a:t>
            </a:r>
            <a:r>
              <a:rPr lang="ko-KR" altLang="en-US" dirty="0" smtClean="0"/>
              <a:t>의 소스 코드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259632" y="2276872"/>
            <a:ext cx="7056784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b="1" dirty="0" err="1"/>
              <a:t>MyClass</a:t>
            </a:r>
            <a:r>
              <a:rPr lang="en-US" altLang="ko-KR" sz="1400" b="1" dirty="0"/>
              <a:t>&lt;String&gt; </a:t>
            </a:r>
            <a:r>
              <a:rPr lang="en-US" altLang="ko-KR" sz="1400" dirty="0"/>
              <a:t>s = new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&lt;String&gt;</a:t>
            </a:r>
            <a:r>
              <a:rPr lang="en-US" altLang="ko-KR" sz="1400" dirty="0"/>
              <a:t>(); // </a:t>
            </a:r>
            <a:r>
              <a:rPr lang="ko-KR" altLang="en-US" sz="1400" dirty="0" err="1"/>
              <a:t>제네릭</a:t>
            </a:r>
            <a:r>
              <a:rPr lang="ko-KR" altLang="en-US" sz="1400" dirty="0"/>
              <a:t> 타입 </a:t>
            </a:r>
            <a:r>
              <a:rPr lang="en-US" altLang="ko-KR" sz="1400" dirty="0"/>
              <a:t>T</a:t>
            </a:r>
            <a:r>
              <a:rPr lang="ko-KR" altLang="en-US" sz="1400" dirty="0"/>
              <a:t>에 </a:t>
            </a:r>
            <a:r>
              <a:rPr lang="en-US" altLang="ko-KR" sz="1400" dirty="0" smtClean="0"/>
              <a:t>String</a:t>
            </a:r>
            <a:r>
              <a:rPr lang="ko-KR" altLang="en-US" sz="1400" dirty="0" smtClean="0"/>
              <a:t> 지정</a:t>
            </a:r>
            <a:endParaRPr lang="ko-KR" altLang="en-US" sz="1400" dirty="0"/>
          </a:p>
          <a:p>
            <a:pPr fontAlgn="base" latinLnBrk="0"/>
            <a:r>
              <a:rPr lang="en-US" altLang="ko-KR" sz="1400" dirty="0" err="1"/>
              <a:t>s.set</a:t>
            </a:r>
            <a:r>
              <a:rPr lang="en-US" altLang="ko-KR" sz="1400" dirty="0"/>
              <a:t>("hello");</a:t>
            </a:r>
          </a:p>
          <a:p>
            <a:pPr fontAlgn="base" latinLnBrk="0"/>
            <a:r>
              <a:rPr lang="en-US" altLang="ko-KR" sz="1400" dirty="0" err="1"/>
              <a:t>System.out.println</a:t>
            </a:r>
            <a:r>
              <a:rPr lang="en-US" altLang="ko-KR" sz="1400" dirty="0"/>
              <a:t>(</a:t>
            </a:r>
            <a:r>
              <a:rPr lang="en-US" altLang="ko-KR" sz="1400" dirty="0" err="1"/>
              <a:t>s.get</a:t>
            </a:r>
            <a:r>
              <a:rPr lang="en-US" altLang="ko-KR" sz="1400" dirty="0"/>
              <a:t>()); // "hello" </a:t>
            </a:r>
            <a:r>
              <a:rPr lang="ko-KR" altLang="en-US" sz="1400" dirty="0" smtClean="0"/>
              <a:t>출력</a:t>
            </a:r>
            <a:endParaRPr lang="en-US" altLang="ko-KR" sz="1400" dirty="0" smtClean="0"/>
          </a:p>
          <a:p>
            <a:pPr fontAlgn="base" latinLnBrk="0"/>
            <a:endParaRPr lang="ko-KR" altLang="en-US" sz="1400" dirty="0"/>
          </a:p>
          <a:p>
            <a:pPr fontAlgn="base" latinLnBrk="0"/>
            <a:r>
              <a:rPr lang="en-US" altLang="ko-KR" sz="1400" b="1" dirty="0" err="1"/>
              <a:t>MyClass</a:t>
            </a:r>
            <a:r>
              <a:rPr lang="en-US" altLang="ko-KR" sz="1400" b="1" dirty="0"/>
              <a:t>&lt;Integer&gt;</a:t>
            </a:r>
            <a:r>
              <a:rPr lang="en-US" altLang="ko-KR" sz="1400" dirty="0"/>
              <a:t> n = new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&lt;Integer&gt;</a:t>
            </a:r>
            <a:r>
              <a:rPr lang="en-US" altLang="ko-KR" sz="1400" dirty="0"/>
              <a:t>(); // </a:t>
            </a:r>
            <a:r>
              <a:rPr lang="ko-KR" altLang="en-US" sz="1400" dirty="0" err="1"/>
              <a:t>제네릭</a:t>
            </a:r>
            <a:r>
              <a:rPr lang="ko-KR" altLang="en-US" sz="1400" dirty="0"/>
              <a:t> 타입 </a:t>
            </a:r>
            <a:r>
              <a:rPr lang="en-US" altLang="ko-KR" sz="1400" dirty="0"/>
              <a:t>T</a:t>
            </a:r>
            <a:r>
              <a:rPr lang="ko-KR" altLang="en-US" sz="1400" dirty="0"/>
              <a:t>에 </a:t>
            </a:r>
            <a:r>
              <a:rPr lang="en-US" altLang="ko-KR" sz="1400" dirty="0" smtClean="0"/>
              <a:t>Integer</a:t>
            </a:r>
            <a:r>
              <a:rPr lang="ko-KR" altLang="en-US" sz="1400" dirty="0" smtClean="0"/>
              <a:t> 지정</a:t>
            </a:r>
            <a:endParaRPr lang="ko-KR" altLang="en-US" sz="1400" dirty="0"/>
          </a:p>
          <a:p>
            <a:pPr fontAlgn="base" latinLnBrk="0"/>
            <a:r>
              <a:rPr lang="en-US" altLang="ko-KR" sz="1400" dirty="0" err="1"/>
              <a:t>n.set</a:t>
            </a:r>
            <a:r>
              <a:rPr lang="en-US" altLang="ko-KR" sz="1400" dirty="0"/>
              <a:t>(5);</a:t>
            </a:r>
          </a:p>
          <a:p>
            <a:pPr fontAlgn="base" latinLnBrk="0"/>
            <a:r>
              <a:rPr lang="en-US" altLang="ko-KR" sz="1400" dirty="0" err="1"/>
              <a:t>System.out.println</a:t>
            </a:r>
            <a:r>
              <a:rPr lang="en-US" altLang="ko-KR" sz="1400" dirty="0"/>
              <a:t>(</a:t>
            </a:r>
            <a:r>
              <a:rPr lang="en-US" altLang="ko-KR" sz="1400" dirty="0" err="1"/>
              <a:t>n.get</a:t>
            </a:r>
            <a:r>
              <a:rPr lang="en-US" altLang="ko-KR" sz="1400" dirty="0"/>
              <a:t>()); // </a:t>
            </a:r>
            <a:r>
              <a:rPr lang="ko-KR" altLang="en-US" sz="1400" dirty="0"/>
              <a:t>숫자 </a:t>
            </a:r>
            <a:r>
              <a:rPr lang="en-US" altLang="ko-KR" sz="1400" dirty="0"/>
              <a:t>5 </a:t>
            </a:r>
            <a:r>
              <a:rPr lang="ko-KR" altLang="en-US" sz="1400" dirty="0"/>
              <a:t>출력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209183" y="4566026"/>
            <a:ext cx="4104456" cy="203132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/>
              <a:t>public class </a:t>
            </a:r>
            <a:r>
              <a:rPr lang="en-US" altLang="ko-KR" sz="1400" dirty="0" err="1"/>
              <a:t>MyClass</a:t>
            </a:r>
            <a:r>
              <a:rPr lang="en-US" altLang="ko-KR" sz="1400" dirty="0"/>
              <a:t>&lt;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&gt; {</a:t>
            </a:r>
          </a:p>
          <a:p>
            <a:pPr defTabSz="180000" fontAlgn="base" latinLnBrk="0"/>
            <a:r>
              <a:rPr lang="en-US" altLang="ko-KR" sz="1400" dirty="0"/>
              <a:t>	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 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; // </a:t>
            </a:r>
            <a:r>
              <a:rPr lang="ko-KR" altLang="en-US" sz="1400" dirty="0"/>
              <a:t>변수 </a:t>
            </a:r>
            <a:r>
              <a:rPr lang="en-US" altLang="ko-KR" sz="1400" dirty="0" err="1"/>
              <a:t>val</a:t>
            </a:r>
            <a:r>
              <a:rPr lang="ko-KR" altLang="en-US" sz="1400" dirty="0"/>
              <a:t>의 타입은 </a:t>
            </a:r>
            <a:r>
              <a:rPr lang="en-US" altLang="ko-KR" sz="1400" dirty="0"/>
              <a:t>String</a:t>
            </a:r>
          </a:p>
          <a:p>
            <a:pPr defTabSz="180000" fontAlgn="base" latinLnBrk="0"/>
            <a:r>
              <a:rPr lang="en-US" altLang="ko-KR" sz="1400" dirty="0"/>
              <a:t>	void set(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 a) {</a:t>
            </a:r>
          </a:p>
          <a:p>
            <a:pPr defTabSz="180000" fontAlgn="base" latinLnBrk="0"/>
            <a:r>
              <a:rPr lang="en-US" altLang="ko-KR" sz="1400" dirty="0"/>
              <a:t>		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 = a; // String </a:t>
            </a:r>
            <a:r>
              <a:rPr lang="ko-KR" altLang="en-US" sz="1400" dirty="0"/>
              <a:t>타입의 값 </a:t>
            </a:r>
            <a:r>
              <a:rPr lang="en-US" altLang="ko-KR" sz="1400" dirty="0"/>
              <a:t>a</a:t>
            </a:r>
            <a:r>
              <a:rPr lang="ko-KR" altLang="en-US" sz="1400" dirty="0"/>
              <a:t>를 </a:t>
            </a:r>
            <a:r>
              <a:rPr lang="en-US" altLang="ko-KR" sz="1400" dirty="0" err="1"/>
              <a:t>val</a:t>
            </a:r>
            <a:r>
              <a:rPr lang="ko-KR" altLang="en-US" sz="1400" dirty="0"/>
              <a:t>에 지정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}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b="1" dirty="0">
                <a:solidFill>
                  <a:srgbClr val="FF0000"/>
                </a:solidFill>
              </a:rPr>
              <a:t>String</a:t>
            </a:r>
            <a:r>
              <a:rPr lang="en-US" altLang="ko-KR" sz="1400" dirty="0"/>
              <a:t> get() {</a:t>
            </a:r>
          </a:p>
          <a:p>
            <a:pPr defTabSz="180000" fontAlgn="base" latinLnBrk="0"/>
            <a:r>
              <a:rPr lang="en-US" altLang="ko-KR" sz="1400" dirty="0"/>
              <a:t>		return </a:t>
            </a:r>
            <a:r>
              <a:rPr lang="en-US" altLang="ko-KR" sz="1400" dirty="0" err="1"/>
              <a:t>val</a:t>
            </a:r>
            <a:r>
              <a:rPr lang="en-US" altLang="ko-KR" sz="1400" dirty="0"/>
              <a:t>; // String </a:t>
            </a:r>
            <a:r>
              <a:rPr lang="ko-KR" altLang="en-US" sz="1400" dirty="0"/>
              <a:t>타입의 값 </a:t>
            </a:r>
            <a:r>
              <a:rPr lang="en-US" altLang="ko-KR" sz="1400" dirty="0" err="1"/>
              <a:t>val</a:t>
            </a:r>
            <a:r>
              <a:rPr lang="ko-KR" altLang="en-US" sz="1400" dirty="0"/>
              <a:t>을 리턴</a:t>
            </a:r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}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827584" y="4566027"/>
            <a:ext cx="2448272" cy="20313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class </a:t>
            </a:r>
            <a:r>
              <a:rPr lang="en-US" altLang="ko-KR" sz="1400" b="1" dirty="0" err="1"/>
              <a:t>MyClass</a:t>
            </a:r>
            <a:r>
              <a:rPr lang="en-US" altLang="ko-KR" sz="1400" b="1" dirty="0"/>
              <a:t>&lt;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b="1" dirty="0"/>
              <a:t>&gt;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>
                <a:solidFill>
                  <a:srgbClr val="7030A0"/>
                </a:solidFill>
              </a:rPr>
              <a:t>T</a:t>
            </a:r>
            <a:r>
              <a:rPr lang="en-US" altLang="ko-KR" sz="1400" dirty="0" smtClean="0"/>
              <a:t> </a:t>
            </a:r>
            <a:r>
              <a:rPr lang="en-US" altLang="ko-KR" sz="1400" dirty="0" err="1"/>
              <a:t>val</a:t>
            </a:r>
            <a:r>
              <a:rPr lang="en-US" altLang="ko-KR" sz="1400" dirty="0" smtClean="0"/>
              <a:t>;</a:t>
            </a:r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void </a:t>
            </a:r>
            <a:r>
              <a:rPr lang="en-US" altLang="ko-KR" sz="1400" dirty="0"/>
              <a:t>set(</a:t>
            </a:r>
            <a:r>
              <a:rPr lang="en-US" altLang="ko-KR" sz="1400" b="1" dirty="0">
                <a:solidFill>
                  <a:srgbClr val="7030A0"/>
                </a:solidFill>
              </a:rPr>
              <a:t>T</a:t>
            </a:r>
            <a:r>
              <a:rPr lang="en-US" altLang="ko-KR" sz="1400" dirty="0"/>
              <a:t> a) {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val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= a</a:t>
            </a:r>
            <a:r>
              <a:rPr lang="en-US" altLang="ko-KR" sz="1400" dirty="0" smtClean="0"/>
              <a:t>; 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>
                <a:solidFill>
                  <a:srgbClr val="7030A0"/>
                </a:solidFill>
              </a:rPr>
              <a:t>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get() {</a:t>
            </a:r>
          </a:p>
          <a:p>
            <a:pPr defTabSz="180000"/>
            <a:r>
              <a:rPr lang="en-US" altLang="ko-KR" sz="1400" dirty="0" smtClean="0"/>
              <a:t>		return </a:t>
            </a:r>
            <a:r>
              <a:rPr lang="en-US" altLang="ko-KR" sz="1400" dirty="0" err="1" smtClean="0"/>
              <a:t>val</a:t>
            </a:r>
            <a:r>
              <a:rPr lang="en-US" altLang="ko-KR" sz="1400" dirty="0" smtClean="0"/>
              <a:t>; </a:t>
            </a:r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  <a:endParaRPr lang="en-US" altLang="ko-KR" sz="1400" dirty="0" smtClean="0"/>
          </a:p>
        </p:txBody>
      </p:sp>
      <p:sp>
        <p:nvSpPr>
          <p:cNvPr id="8" name="오른쪽 화살표 7"/>
          <p:cNvSpPr/>
          <p:nvPr/>
        </p:nvSpPr>
        <p:spPr>
          <a:xfrm>
            <a:off x="3419872" y="5502131"/>
            <a:ext cx="576064" cy="21602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239972" y="5724961"/>
            <a:ext cx="10086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T</a:t>
            </a:r>
            <a:r>
              <a:rPr lang="ko-KR" altLang="en-US" sz="1200" dirty="0" smtClean="0"/>
              <a:t>가 </a:t>
            </a:r>
            <a:r>
              <a:rPr lang="en-US" altLang="ko-KR" sz="1200" dirty="0" smtClean="0"/>
              <a:t>String</a:t>
            </a:r>
          </a:p>
          <a:p>
            <a:r>
              <a:rPr lang="ko-KR" altLang="en-US" sz="1200" dirty="0" err="1" smtClean="0"/>
              <a:t>으로</a:t>
            </a:r>
            <a:r>
              <a:rPr lang="ko-KR" altLang="en-US" sz="1200" dirty="0" smtClean="0"/>
              <a:t> 구체화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9565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786"/>
    </mc:Choice>
    <mc:Fallback xmlns="">
      <p:transition spd="slow" advTm="178786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구체화 오</a:t>
            </a:r>
            <a:r>
              <a:rPr lang="ko-KR" altLang="en-US" dirty="0"/>
              <a:t>류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타입 매개 변수에 기본 타입은 사용할 수 없음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31640" y="2051484"/>
            <a:ext cx="6480720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/>
              <a:t>Vector&lt;</a:t>
            </a:r>
            <a:r>
              <a:rPr lang="en-US" altLang="ko-KR" sz="1600" b="1" dirty="0" err="1">
                <a:solidFill>
                  <a:srgbClr val="FF0000"/>
                </a:solidFill>
              </a:rPr>
              <a:t>int</a:t>
            </a:r>
            <a:r>
              <a:rPr lang="en-US" altLang="ko-KR" sz="1600" dirty="0"/>
              <a:t>&gt; vi = new Vector&lt;</a:t>
            </a:r>
            <a:r>
              <a:rPr lang="en-US" altLang="ko-KR" sz="1600" b="1" dirty="0" err="1">
                <a:solidFill>
                  <a:srgbClr val="FF0000"/>
                </a:solidFill>
              </a:rPr>
              <a:t>int</a:t>
            </a:r>
            <a:r>
              <a:rPr lang="en-US" altLang="ko-KR" sz="1600" dirty="0"/>
              <a:t>&gt;(); // </a:t>
            </a:r>
            <a:r>
              <a:rPr lang="ko-KR" altLang="en-US" sz="1600" b="1" dirty="0">
                <a:solidFill>
                  <a:srgbClr val="FF0000"/>
                </a:solidFill>
              </a:rPr>
              <a:t>컴파일 오류</a:t>
            </a:r>
            <a:r>
              <a:rPr lang="en-US" altLang="ko-KR" sz="1600" dirty="0"/>
              <a:t>. </a:t>
            </a:r>
            <a:r>
              <a:rPr lang="en-US" altLang="ko-KR" sz="1600" dirty="0" err="1" smtClean="0"/>
              <a:t>int</a:t>
            </a:r>
            <a:r>
              <a:rPr lang="ko-KR" altLang="en-US" sz="1600" dirty="0" smtClean="0"/>
              <a:t> </a:t>
            </a:r>
            <a:r>
              <a:rPr lang="ko-KR" altLang="en-US" sz="1600" dirty="0"/>
              <a:t>사용 </a:t>
            </a:r>
            <a:r>
              <a:rPr lang="ko-KR" altLang="en-US" sz="1600" dirty="0" smtClean="0"/>
              <a:t>불가</a:t>
            </a:r>
            <a:endParaRPr lang="en-US" altLang="ko-KR" sz="1600" dirty="0" smtClean="0"/>
          </a:p>
        </p:txBody>
      </p:sp>
      <p:sp>
        <p:nvSpPr>
          <p:cNvPr id="6" name="직사각형 5"/>
          <p:cNvSpPr/>
          <p:nvPr/>
        </p:nvSpPr>
        <p:spPr>
          <a:xfrm>
            <a:off x="1331640" y="3234462"/>
            <a:ext cx="6480720" cy="3385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600" dirty="0"/>
              <a:t>Vector&lt;</a:t>
            </a:r>
            <a:r>
              <a:rPr lang="en-US" altLang="ko-KR" sz="1600" b="1" dirty="0"/>
              <a:t>Integer</a:t>
            </a:r>
            <a:r>
              <a:rPr lang="en-US" altLang="ko-KR" sz="1600" dirty="0"/>
              <a:t>&gt; vi = new Vector&lt;</a:t>
            </a:r>
            <a:r>
              <a:rPr lang="en-US" altLang="ko-KR" sz="1600" b="1" dirty="0"/>
              <a:t>Integer</a:t>
            </a:r>
            <a:r>
              <a:rPr lang="en-US" altLang="ko-KR" sz="1600" dirty="0"/>
              <a:t>&gt;(); // </a:t>
            </a:r>
            <a:r>
              <a:rPr lang="ko-KR" altLang="en-US" sz="1600" dirty="0"/>
              <a:t>정상 코드</a:t>
            </a:r>
          </a:p>
        </p:txBody>
      </p:sp>
      <p:sp>
        <p:nvSpPr>
          <p:cNvPr id="7" name="아래쪽 화살표 6"/>
          <p:cNvSpPr/>
          <p:nvPr/>
        </p:nvSpPr>
        <p:spPr>
          <a:xfrm>
            <a:off x="3851920" y="2627548"/>
            <a:ext cx="216024" cy="437637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085080" y="2627548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smtClean="0"/>
              <a:t>수정</a:t>
            </a:r>
            <a:endParaRPr lang="ko-KR" altLang="en-US" sz="1400"/>
          </a:p>
        </p:txBody>
      </p:sp>
    </p:spTree>
    <p:extLst>
      <p:ext uri="{BB962C8B-B14F-4D97-AF65-F5344CB8AC3E}">
        <p14:creationId xmlns:p14="http://schemas.microsoft.com/office/powerpoint/2010/main" val="3209146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78"/>
    </mc:Choice>
    <mc:Fallback xmlns="">
      <p:transition spd="slow" advTm="25078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컬렉션과 </a:t>
            </a:r>
            <a:r>
              <a:rPr lang="ko-KR" altLang="en-US" dirty="0" err="1" smtClean="0"/>
              <a:t>제네릭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컬렉션은 </a:t>
            </a:r>
            <a:r>
              <a:rPr lang="ko-KR" altLang="en-US" dirty="0" err="1" smtClean="0"/>
              <a:t>제네릭</a:t>
            </a:r>
            <a:r>
              <a:rPr lang="en-US" altLang="ko-KR" dirty="0" smtClean="0"/>
              <a:t>(generics)</a:t>
            </a:r>
            <a:r>
              <a:rPr lang="ko-KR" altLang="en-US" dirty="0" smtClean="0"/>
              <a:t> 기법으로 구현됨</a:t>
            </a:r>
            <a:endParaRPr lang="en-US" altLang="ko-KR" dirty="0" smtClean="0"/>
          </a:p>
          <a:p>
            <a:r>
              <a:rPr lang="ko-KR" altLang="en-US" dirty="0" smtClean="0">
                <a:sym typeface="Wingdings" pitchFamily="2" charset="2"/>
              </a:rPr>
              <a:t>컬렉션의 요소는 객체만 가능</a:t>
            </a:r>
            <a:endParaRPr lang="en-US" altLang="ko-KR" dirty="0" smtClean="0">
              <a:sym typeface="Wingdings" pitchFamily="2" charset="2"/>
            </a:endParaRPr>
          </a:p>
          <a:p>
            <a:pPr lvl="1"/>
            <a:r>
              <a:rPr lang="ko-KR" altLang="en-US" dirty="0" smtClean="0">
                <a:sym typeface="Wingdings" pitchFamily="2" charset="2"/>
              </a:rPr>
              <a:t>기본적으로 </a:t>
            </a:r>
            <a:r>
              <a:rPr lang="en-US" altLang="ko-KR" dirty="0" err="1" smtClean="0">
                <a:sym typeface="Wingdings" pitchFamily="2" charset="2"/>
              </a:rPr>
              <a:t>int</a:t>
            </a:r>
            <a:r>
              <a:rPr lang="en-US" altLang="ko-KR" dirty="0" smtClean="0">
                <a:sym typeface="Wingdings" pitchFamily="2" charset="2"/>
              </a:rPr>
              <a:t>, char, double </a:t>
            </a:r>
            <a:r>
              <a:rPr lang="ko-KR" altLang="en-US" dirty="0" smtClean="0">
                <a:sym typeface="Wingdings" pitchFamily="2" charset="2"/>
              </a:rPr>
              <a:t>등의 기본 타입 사용 불가</a:t>
            </a:r>
            <a:endParaRPr lang="en-US" altLang="ko-KR" dirty="0" smtClean="0">
              <a:sym typeface="Wingdings" pitchFamily="2" charset="2"/>
            </a:endParaRPr>
          </a:p>
          <a:p>
            <a:pPr lvl="2"/>
            <a:r>
              <a:rPr lang="en-US" altLang="ko-KR" dirty="0" smtClean="0">
                <a:sym typeface="Wingdings" pitchFamily="2" charset="2"/>
              </a:rPr>
              <a:t>JDK 1.5</a:t>
            </a:r>
            <a:r>
              <a:rPr lang="ko-KR" altLang="en-US" dirty="0" smtClean="0">
                <a:sym typeface="Wingdings" pitchFamily="2" charset="2"/>
              </a:rPr>
              <a:t>부터 자동 </a:t>
            </a:r>
            <a:r>
              <a:rPr lang="ko-KR" altLang="en-US" dirty="0" err="1" smtClean="0">
                <a:sym typeface="Wingdings" pitchFamily="2" charset="2"/>
              </a:rPr>
              <a:t>박싱</a:t>
            </a:r>
            <a:r>
              <a:rPr lang="en-US" altLang="ko-KR" dirty="0" smtClean="0">
                <a:sym typeface="Wingdings" pitchFamily="2" charset="2"/>
              </a:rPr>
              <a:t>/</a:t>
            </a:r>
            <a:r>
              <a:rPr lang="ko-KR" altLang="en-US" dirty="0" err="1" smtClean="0">
                <a:sym typeface="Wingdings" pitchFamily="2" charset="2"/>
              </a:rPr>
              <a:t>언박싱으로</a:t>
            </a:r>
            <a:r>
              <a:rPr lang="ko-KR" altLang="en-US" dirty="0" smtClean="0">
                <a:sym typeface="Wingdings" pitchFamily="2" charset="2"/>
              </a:rPr>
              <a:t> 기본 타입 값을 객체로 자동 변환</a:t>
            </a:r>
            <a:endParaRPr lang="en-US" altLang="ko-KR" dirty="0" smtClean="0">
              <a:sym typeface="Wingdings" pitchFamily="2" charset="2"/>
            </a:endParaRPr>
          </a:p>
          <a:p>
            <a:r>
              <a:rPr lang="ko-KR" altLang="en-US" dirty="0" err="1" smtClean="0"/>
              <a:t>제네릭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특정 </a:t>
            </a:r>
            <a:r>
              <a:rPr lang="ko-KR" altLang="en-US" dirty="0"/>
              <a:t>타입만 다루지 않고</a:t>
            </a:r>
            <a:r>
              <a:rPr lang="en-US" altLang="ko-KR" dirty="0"/>
              <a:t>,</a:t>
            </a:r>
            <a:r>
              <a:rPr lang="ko-KR" altLang="en-US" dirty="0"/>
              <a:t> 여러 종류의 타입으로 변신할 수 있도록 클래스나 </a:t>
            </a:r>
            <a:r>
              <a:rPr lang="ko-KR" altLang="en-US" dirty="0" err="1"/>
              <a:t>메소드를</a:t>
            </a:r>
            <a:r>
              <a:rPr lang="ko-KR" altLang="en-US" dirty="0"/>
              <a:t> 일반화시키는 기법</a:t>
            </a:r>
            <a:endParaRPr lang="en-US" altLang="ko-KR" dirty="0"/>
          </a:p>
          <a:p>
            <a:pPr lvl="2"/>
            <a:r>
              <a:rPr lang="en-US" altLang="ko-KR" dirty="0"/>
              <a:t>&lt;E&gt;, &lt;K&gt;, &lt;V&gt; : </a:t>
            </a:r>
            <a:r>
              <a:rPr lang="ko-KR" altLang="en-US" dirty="0"/>
              <a:t>타입 매개 변수</a:t>
            </a:r>
            <a:endParaRPr lang="en-US" altLang="ko-KR" dirty="0"/>
          </a:p>
          <a:p>
            <a:pPr lvl="3"/>
            <a:r>
              <a:rPr lang="ko-KR" altLang="en-US" dirty="0" smtClean="0"/>
              <a:t>요소 타입을 일반화한 타입</a:t>
            </a:r>
            <a:endParaRPr lang="en-US" altLang="ko-KR" dirty="0"/>
          </a:p>
          <a:p>
            <a:pPr lvl="1"/>
            <a:r>
              <a:rPr lang="ko-KR" altLang="en-US" dirty="0" err="1" smtClean="0"/>
              <a:t>제네릭</a:t>
            </a:r>
            <a:r>
              <a:rPr lang="ko-KR" altLang="en-US" dirty="0" smtClean="0"/>
              <a:t> 클래스 사례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스택</a:t>
            </a:r>
            <a:r>
              <a:rPr lang="ko-KR" altLang="en-US" dirty="0" smtClean="0"/>
              <a:t> </a:t>
            </a:r>
            <a:r>
              <a:rPr lang="en-US" altLang="ko-KR" dirty="0" smtClean="0"/>
              <a:t>: Stack&lt;E&gt;</a:t>
            </a:r>
          </a:p>
          <a:p>
            <a:pPr lvl="3"/>
            <a:r>
              <a:rPr lang="en-US" altLang="ko-KR" dirty="0" smtClean="0"/>
              <a:t>E</a:t>
            </a:r>
            <a:r>
              <a:rPr lang="ko-KR" altLang="en-US" dirty="0"/>
              <a:t>에 특정 타입으로 구체화</a:t>
            </a:r>
            <a:endParaRPr lang="en-US" altLang="ko-KR" dirty="0"/>
          </a:p>
          <a:p>
            <a:pPr lvl="3"/>
            <a:r>
              <a:rPr lang="ko-KR" altLang="en-US" dirty="0" smtClean="0"/>
              <a:t>정수만 다루는 </a:t>
            </a:r>
            <a:r>
              <a:rPr lang="ko-KR" altLang="en-US" dirty="0" err="1" smtClean="0"/>
              <a:t>스택</a:t>
            </a:r>
            <a:r>
              <a:rPr lang="ko-KR" altLang="en-US" dirty="0" smtClean="0"/>
              <a:t> </a:t>
            </a:r>
            <a:r>
              <a:rPr lang="en-US" altLang="ko-KR" dirty="0" smtClean="0"/>
              <a:t>Stack</a:t>
            </a:r>
            <a:r>
              <a:rPr lang="en-US" altLang="ko-KR" dirty="0" smtClean="0">
                <a:sym typeface="Wingdings" pitchFamily="2" charset="2"/>
              </a:rPr>
              <a:t>&lt;Integer&gt;</a:t>
            </a:r>
          </a:p>
          <a:p>
            <a:pPr lvl="3"/>
            <a:r>
              <a:rPr lang="ko-KR" altLang="en-US" dirty="0" smtClean="0">
                <a:sym typeface="Wingdings" pitchFamily="2" charset="2"/>
              </a:rPr>
              <a:t>문자열만 </a:t>
            </a:r>
            <a:r>
              <a:rPr lang="ko-KR" altLang="en-US" dirty="0">
                <a:sym typeface="Wingdings" pitchFamily="2" charset="2"/>
              </a:rPr>
              <a:t>다루는 </a:t>
            </a:r>
            <a:r>
              <a:rPr lang="ko-KR" altLang="en-US" dirty="0" err="1" smtClean="0">
                <a:sym typeface="Wingdings" pitchFamily="2" charset="2"/>
              </a:rPr>
              <a:t>스택</a:t>
            </a:r>
            <a:r>
              <a:rPr lang="ko-KR" altLang="en-US" dirty="0" smtClean="0">
                <a:sym typeface="Wingdings" pitchFamily="2" charset="2"/>
              </a:rPr>
              <a:t> </a:t>
            </a:r>
            <a:r>
              <a:rPr lang="en-US" altLang="ko-KR" dirty="0" smtClean="0">
                <a:sym typeface="Wingdings" pitchFamily="2" charset="2"/>
              </a:rPr>
              <a:t>Stack&lt;String</a:t>
            </a:r>
            <a:r>
              <a:rPr lang="en-US" altLang="ko-KR" dirty="0">
                <a:sym typeface="Wingdings" pitchFamily="2" charset="2"/>
              </a:rPr>
              <a:t>&gt;</a:t>
            </a:r>
          </a:p>
          <a:p>
            <a:pPr lvl="2"/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5861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080"/>
    </mc:Choice>
    <mc:Fallback xmlns="">
      <p:transition spd="slow" advTm="101080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타입</a:t>
            </a:r>
            <a:r>
              <a:rPr lang="en-US" altLang="ko-KR" dirty="0" smtClean="0"/>
              <a:t> </a:t>
            </a:r>
            <a:r>
              <a:rPr lang="ko-KR" altLang="en-US" dirty="0" smtClean="0"/>
              <a:t>매개 변수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타입 매개 변수</a:t>
            </a:r>
            <a:endParaRPr lang="en-US" altLang="ko-KR" dirty="0"/>
          </a:p>
          <a:p>
            <a:pPr lvl="1"/>
            <a:r>
              <a:rPr lang="en-US" altLang="ko-KR" dirty="0"/>
              <a:t>‘&lt;‘</a:t>
            </a:r>
            <a:r>
              <a:rPr lang="ko-KR" altLang="en-US" dirty="0"/>
              <a:t>과</a:t>
            </a:r>
            <a:r>
              <a:rPr lang="en-US" altLang="ko-KR" dirty="0"/>
              <a:t> ‘&gt;’</a:t>
            </a:r>
            <a:r>
              <a:rPr lang="ko-KR" altLang="en-US" dirty="0" smtClean="0"/>
              <a:t>사이에 하나의 </a:t>
            </a:r>
            <a:r>
              <a:rPr lang="ko-KR" altLang="en-US" dirty="0"/>
              <a:t>대문자를 타입 </a:t>
            </a:r>
            <a:r>
              <a:rPr lang="ko-KR" altLang="en-US" dirty="0" smtClean="0"/>
              <a:t>매개변수로 </a:t>
            </a:r>
            <a:r>
              <a:rPr lang="ko-KR" altLang="en-US" dirty="0"/>
              <a:t>사용</a:t>
            </a:r>
            <a:endParaRPr lang="en-US" altLang="ko-KR" dirty="0"/>
          </a:p>
          <a:p>
            <a:pPr lvl="1"/>
            <a:r>
              <a:rPr lang="ko-KR" altLang="en-US" dirty="0"/>
              <a:t>많이 사용하는 타입 매개 변수 문자</a:t>
            </a:r>
            <a:endParaRPr lang="en-US" altLang="ko-KR" dirty="0"/>
          </a:p>
          <a:p>
            <a:pPr lvl="2"/>
            <a:r>
              <a:rPr lang="en-US" altLang="ko-KR" dirty="0"/>
              <a:t>E : Element</a:t>
            </a:r>
            <a:r>
              <a:rPr lang="ko-KR" altLang="en-US" dirty="0"/>
              <a:t>를 의미하며 컬렉션에서 요소를 표시할 때 많이 사용한다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T : Type</a:t>
            </a:r>
            <a:r>
              <a:rPr lang="ko-KR" altLang="en-US" dirty="0"/>
              <a:t>을 의미한다</a:t>
            </a:r>
            <a:r>
              <a:rPr lang="en-US" altLang="ko-KR" dirty="0"/>
              <a:t>.</a:t>
            </a:r>
          </a:p>
          <a:p>
            <a:pPr lvl="2"/>
            <a:r>
              <a:rPr lang="en-US" altLang="ko-KR" dirty="0"/>
              <a:t>V : Value</a:t>
            </a:r>
            <a:r>
              <a:rPr lang="ko-KR" altLang="en-US" dirty="0"/>
              <a:t>를 의미한다</a:t>
            </a:r>
            <a:r>
              <a:rPr lang="en-US" altLang="ko-KR" dirty="0"/>
              <a:t>. </a:t>
            </a:r>
          </a:p>
          <a:p>
            <a:pPr lvl="2"/>
            <a:r>
              <a:rPr lang="en-US" altLang="ko-KR" dirty="0"/>
              <a:t>K : Key</a:t>
            </a:r>
            <a:r>
              <a:rPr lang="ko-KR" altLang="en-US" dirty="0"/>
              <a:t>를 의미</a:t>
            </a:r>
            <a:endParaRPr lang="en-US" altLang="ko-KR" dirty="0"/>
          </a:p>
          <a:p>
            <a:pPr lvl="1"/>
            <a:r>
              <a:rPr lang="ko-KR" altLang="en-US" dirty="0"/>
              <a:t>타입 매개변수가 나타내는 타입의 객체 생성 불가</a:t>
            </a:r>
            <a:endParaRPr lang="en-US" altLang="ko-KR" dirty="0"/>
          </a:p>
          <a:p>
            <a:pPr lvl="2"/>
            <a:r>
              <a:rPr lang="en-US" altLang="ko-KR" dirty="0"/>
              <a:t>ex) </a:t>
            </a:r>
            <a:r>
              <a:rPr lang="en-US" altLang="ko-KR" strike="sngStrike" dirty="0"/>
              <a:t>T a = new T();</a:t>
            </a:r>
          </a:p>
          <a:p>
            <a:pPr lvl="1"/>
            <a:r>
              <a:rPr lang="ko-KR" altLang="en-US" dirty="0"/>
              <a:t>타입 </a:t>
            </a:r>
            <a:r>
              <a:rPr lang="ko-KR" altLang="en-US" dirty="0" smtClean="0"/>
              <a:t>매개변수는 </a:t>
            </a:r>
            <a:r>
              <a:rPr lang="ko-KR" altLang="en-US" dirty="0"/>
              <a:t>나중에 실제 타입으로 </a:t>
            </a:r>
            <a:r>
              <a:rPr lang="ko-KR" altLang="en-US" dirty="0" smtClean="0"/>
              <a:t>구체화</a:t>
            </a:r>
            <a:endParaRPr lang="en-US" altLang="ko-KR" dirty="0"/>
          </a:p>
          <a:p>
            <a:pPr lvl="1"/>
            <a:r>
              <a:rPr lang="ko-KR" altLang="en-US" dirty="0"/>
              <a:t>어떤 문자도 매개 변수로 </a:t>
            </a:r>
            <a:r>
              <a:rPr lang="ko-KR" altLang="en-US" dirty="0" smtClean="0"/>
              <a:t>사용 가능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6513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405"/>
    </mc:Choice>
    <mc:Fallback xmlns="">
      <p:transition spd="slow" advTm="80405"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7-9 : </a:t>
            </a:r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스택</a:t>
            </a:r>
            <a:r>
              <a:rPr lang="ko-KR" altLang="en-US" dirty="0" smtClean="0"/>
              <a:t> 만들기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41</a:t>
            </a:fld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467544" y="1340768"/>
            <a:ext cx="82153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스택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제네릭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클래스로 작성하고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String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과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Integer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형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스택을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사용하는 예를 보여라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1852157"/>
            <a:ext cx="2520280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class </a:t>
            </a:r>
            <a:r>
              <a:rPr lang="en-US" altLang="ko-KR" sz="1200" dirty="0" err="1"/>
              <a:t>GStack</a:t>
            </a:r>
            <a:r>
              <a:rPr lang="en-US" altLang="ko-KR" sz="1200" dirty="0"/>
              <a:t>&lt;T&gt; {</a:t>
            </a:r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 err="1"/>
              <a:t>tos</a:t>
            </a:r>
            <a:r>
              <a:rPr lang="en-US" altLang="ko-KR" sz="1200" dirty="0"/>
              <a:t>; </a:t>
            </a:r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	Object </a:t>
            </a:r>
            <a:r>
              <a:rPr lang="en-US" altLang="ko-KR" sz="1200" dirty="0"/>
              <a:t>[] </a:t>
            </a:r>
            <a:r>
              <a:rPr lang="en-US" altLang="ko-KR" sz="1200" dirty="0" err="1"/>
              <a:t>stck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 smtClean="0"/>
              <a:t>	public </a:t>
            </a:r>
            <a:r>
              <a:rPr lang="en-US" altLang="ko-KR" sz="1200" dirty="0" err="1"/>
              <a:t>GStack</a:t>
            </a:r>
            <a:r>
              <a:rPr lang="en-US" altLang="ko-KR" sz="1200" dirty="0"/>
              <a:t>() {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tos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0; 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err="1" smtClean="0"/>
              <a:t>stck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= new Object [10];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public </a:t>
            </a:r>
            <a:r>
              <a:rPr lang="en-US" altLang="ko-KR" sz="1200" dirty="0"/>
              <a:t>void push(T item) {</a:t>
            </a:r>
          </a:p>
          <a:p>
            <a:pPr defTabSz="180000"/>
            <a:r>
              <a:rPr lang="en-US" altLang="ko-KR" sz="1200" dirty="0" smtClean="0"/>
              <a:t>		if(</a:t>
            </a:r>
            <a:r>
              <a:rPr lang="en-US" altLang="ko-KR" sz="1200" dirty="0" err="1" smtClean="0"/>
              <a:t>tos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== 10</a:t>
            </a:r>
            <a:r>
              <a:rPr lang="en-US" altLang="ko-KR" sz="1200" dirty="0" smtClean="0"/>
              <a:t>)</a:t>
            </a:r>
            <a:endParaRPr lang="ko-KR" altLang="en-US" sz="1200" dirty="0"/>
          </a:p>
          <a:p>
            <a:pPr defTabSz="180000"/>
            <a:r>
              <a:rPr lang="en-US" altLang="ko-KR" sz="1200" dirty="0" smtClean="0"/>
              <a:t>			return</a:t>
            </a:r>
            <a:r>
              <a:rPr lang="en-US" altLang="ko-KR" sz="1200" dirty="0"/>
              <a:t>; 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stck</a:t>
            </a:r>
            <a:r>
              <a:rPr lang="en-US" altLang="ko-KR" sz="1200" dirty="0" smtClean="0"/>
              <a:t>[</a:t>
            </a:r>
            <a:r>
              <a:rPr lang="en-US" altLang="ko-KR" sz="1200" dirty="0" err="1" smtClean="0"/>
              <a:t>tos</a:t>
            </a:r>
            <a:r>
              <a:rPr lang="en-US" altLang="ko-KR" sz="1200" dirty="0"/>
              <a:t>] = item;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tos</a:t>
            </a:r>
            <a:r>
              <a:rPr lang="en-US" altLang="ko-KR" sz="1200" dirty="0"/>
              <a:t>++;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public </a:t>
            </a:r>
            <a:r>
              <a:rPr lang="en-US" altLang="ko-KR" sz="1200" dirty="0"/>
              <a:t>T pop() {</a:t>
            </a:r>
          </a:p>
          <a:p>
            <a:pPr defTabSz="180000"/>
            <a:r>
              <a:rPr lang="en-US" altLang="ko-KR" sz="1200" dirty="0" smtClean="0"/>
              <a:t>		if(</a:t>
            </a:r>
            <a:r>
              <a:rPr lang="en-US" altLang="ko-KR" sz="1200" dirty="0" err="1" smtClean="0"/>
              <a:t>tos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== 0</a:t>
            </a:r>
            <a:r>
              <a:rPr lang="en-US" altLang="ko-KR" sz="1200" dirty="0" smtClean="0"/>
              <a:t>)</a:t>
            </a:r>
            <a:endParaRPr lang="ko-KR" altLang="en-US" sz="1200" dirty="0"/>
          </a:p>
          <a:p>
            <a:pPr defTabSz="180000"/>
            <a:r>
              <a:rPr lang="en-US" altLang="ko-KR" sz="1200" dirty="0" smtClean="0"/>
              <a:t>			return </a:t>
            </a:r>
            <a:r>
              <a:rPr lang="en-US" altLang="ko-KR" sz="1200" dirty="0"/>
              <a:t>null;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tos</a:t>
            </a:r>
            <a:r>
              <a:rPr lang="en-US" altLang="ko-KR" sz="1200" dirty="0" smtClean="0"/>
              <a:t>-</a:t>
            </a:r>
            <a:r>
              <a:rPr lang="en-US" altLang="ko-KR" sz="1200" dirty="0"/>
              <a:t>-; 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smtClean="0"/>
              <a:t>return </a:t>
            </a:r>
            <a:r>
              <a:rPr lang="en-US" altLang="ko-KR" sz="1200" b="1" dirty="0"/>
              <a:t>(T)</a:t>
            </a:r>
            <a:r>
              <a:rPr lang="en-US" altLang="ko-KR" sz="1200" b="1" dirty="0" err="1"/>
              <a:t>stck</a:t>
            </a:r>
            <a:r>
              <a:rPr lang="en-US" altLang="ko-KR" sz="1200" b="1" dirty="0"/>
              <a:t>[</a:t>
            </a:r>
            <a:r>
              <a:rPr lang="en-US" altLang="ko-KR" sz="1200" b="1" dirty="0" err="1"/>
              <a:t>tos</a:t>
            </a:r>
            <a:r>
              <a:rPr lang="en-US" altLang="ko-KR" sz="1200" b="1" dirty="0"/>
              <a:t>]; </a:t>
            </a:r>
            <a:endParaRPr lang="ko-KR" altLang="en-US" sz="1200" b="1" dirty="0"/>
          </a:p>
          <a:p>
            <a:pPr defTabSz="180000"/>
            <a:r>
              <a:rPr lang="en-US" altLang="ko-KR" sz="1200" dirty="0" smtClean="0"/>
              <a:t>	}</a:t>
            </a:r>
            <a:endParaRPr lang="ko-KR" altLang="en-US" sz="1200" dirty="0"/>
          </a:p>
          <a:p>
            <a:pPr defTabSz="180000"/>
            <a:r>
              <a:rPr lang="en-US" altLang="ko-KR" sz="1200" dirty="0" smtClean="0"/>
              <a:t>}</a:t>
            </a:r>
            <a:endParaRPr lang="ko-KR" altLang="en-US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3275856" y="1844824"/>
            <a:ext cx="4608512" cy="360098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MyStack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 smtClean="0"/>
              <a:t>	public </a:t>
            </a:r>
            <a:r>
              <a:rPr lang="en-US" altLang="ko-KR" sz="1200" dirty="0"/>
              <a:t>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</a:t>
            </a:r>
            <a:r>
              <a:rPr lang="en-US" altLang="ko-KR" sz="1200" dirty="0" smtClean="0"/>
              <a:t>{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&lt;String&gt; </a:t>
            </a:r>
            <a:r>
              <a:rPr lang="en-US" altLang="ko-KR" sz="1200" b="1" dirty="0" err="1"/>
              <a:t>stringStack</a:t>
            </a:r>
            <a:r>
              <a:rPr lang="en-US" altLang="ko-KR" sz="1200" b="1" dirty="0"/>
              <a:t> = new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&lt;String</a:t>
            </a:r>
            <a:r>
              <a:rPr lang="en-US" altLang="ko-KR" sz="1200" b="1" dirty="0" smtClean="0"/>
              <a:t>&gt;()</a:t>
            </a:r>
            <a:r>
              <a:rPr lang="en-US" altLang="ko-KR" sz="1200" dirty="0" smtClean="0"/>
              <a:t>;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dirty="0" err="1"/>
              <a:t>stringStack.push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seoul</a:t>
            </a:r>
            <a:r>
              <a:rPr lang="en-US" altLang="ko-KR" sz="1200" dirty="0"/>
              <a:t>");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stringStack.push</a:t>
            </a:r>
            <a:r>
              <a:rPr lang="en-US" altLang="ko-KR" sz="1200" dirty="0"/>
              <a:t>("</a:t>
            </a:r>
            <a:r>
              <a:rPr lang="en-US" altLang="ko-KR" sz="1200" dirty="0" err="1"/>
              <a:t>busan</a:t>
            </a:r>
            <a:r>
              <a:rPr lang="en-US" altLang="ko-KR" sz="1200" dirty="0"/>
              <a:t>");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stringStack.push</a:t>
            </a:r>
            <a:r>
              <a:rPr lang="en-US" altLang="ko-KR" sz="1200" dirty="0"/>
              <a:t>("LA");</a:t>
            </a:r>
          </a:p>
          <a:p>
            <a:pPr defTabSz="180000"/>
            <a:r>
              <a:rPr lang="en-US" altLang="ko-KR" sz="1200" dirty="0"/>
              <a:t>		</a:t>
            </a:r>
          </a:p>
          <a:p>
            <a:pPr defTabSz="180000"/>
            <a:r>
              <a:rPr lang="en-US" altLang="ko-KR" sz="1200" dirty="0"/>
              <a:t>	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n=0; n&lt;3; n++)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</a:t>
            </a:r>
            <a:r>
              <a:rPr lang="en-US" altLang="ko-KR" sz="1200" dirty="0" err="1"/>
              <a:t>stringStack.pop</a:t>
            </a:r>
            <a:r>
              <a:rPr lang="en-US" altLang="ko-KR" sz="1200" dirty="0" smtClean="0"/>
              <a:t>());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	</a:t>
            </a:r>
          </a:p>
          <a:p>
            <a:pPr defTabSz="180000"/>
            <a:r>
              <a:rPr lang="ko-KR" altLang="en-US" sz="1200" dirty="0"/>
              <a:t>		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&lt;Integer&gt; </a:t>
            </a:r>
            <a:r>
              <a:rPr lang="en-US" altLang="ko-KR" sz="1200" b="1" dirty="0" err="1"/>
              <a:t>intStack</a:t>
            </a:r>
            <a:r>
              <a:rPr lang="en-US" altLang="ko-KR" sz="1200" b="1" dirty="0"/>
              <a:t> = new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&lt;Integer&gt;(); </a:t>
            </a:r>
            <a:endParaRPr lang="en-US" altLang="ko-KR" sz="1200" b="1" dirty="0" smtClean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intStack.push</a:t>
            </a:r>
            <a:r>
              <a:rPr lang="en-US" altLang="ko-KR" sz="1200" dirty="0" smtClean="0"/>
              <a:t>(1</a:t>
            </a:r>
            <a:r>
              <a:rPr lang="en-US" altLang="ko-KR" sz="1200" dirty="0"/>
              <a:t>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intStack.push</a:t>
            </a:r>
            <a:r>
              <a:rPr lang="en-US" altLang="ko-KR" sz="1200" dirty="0"/>
              <a:t>(3);</a:t>
            </a:r>
          </a:p>
          <a:p>
            <a:pPr defTabSz="180000"/>
            <a:r>
              <a:rPr lang="en-US" altLang="ko-KR" sz="1200" dirty="0"/>
              <a:t>		</a:t>
            </a:r>
            <a:r>
              <a:rPr lang="en-US" altLang="ko-KR" sz="1200" dirty="0" err="1"/>
              <a:t>intStack.push</a:t>
            </a:r>
            <a:r>
              <a:rPr lang="en-US" altLang="ko-KR" sz="1200" dirty="0"/>
              <a:t>(5);</a:t>
            </a:r>
          </a:p>
          <a:p>
            <a:pPr defTabSz="180000"/>
            <a:r>
              <a:rPr lang="en-US" altLang="ko-KR" sz="1200" dirty="0"/>
              <a:t>	</a:t>
            </a:r>
          </a:p>
          <a:p>
            <a:pPr defTabSz="180000"/>
            <a:r>
              <a:rPr lang="en-US" altLang="ko-KR" sz="1200" dirty="0"/>
              <a:t>		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n=0; n&lt;3; n++)		</a:t>
            </a:r>
          </a:p>
          <a:p>
            <a:pPr defTabSz="180000"/>
            <a:r>
              <a:rPr lang="en-US" altLang="ko-KR" sz="1200" dirty="0"/>
              <a:t>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intStack.pop</a:t>
            </a:r>
            <a:r>
              <a:rPr lang="en-US" altLang="ko-KR" sz="1200" dirty="0" smtClean="0"/>
              <a:t>());</a:t>
            </a:r>
            <a:endParaRPr lang="ko-KR" altLang="en-US" sz="1200" dirty="0"/>
          </a:p>
          <a:p>
            <a:pPr defTabSz="18000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28384" y="4230091"/>
            <a:ext cx="604653" cy="12003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fontAlgn="base">
              <a:defRPr sz="1200"/>
            </a:lvl1pPr>
          </a:lstStyle>
          <a:p>
            <a:r>
              <a:rPr lang="en-US" altLang="ko-KR" dirty="0"/>
              <a:t>LA</a:t>
            </a:r>
          </a:p>
          <a:p>
            <a:r>
              <a:rPr lang="en-US" altLang="ko-KR" dirty="0" err="1"/>
              <a:t>busan</a:t>
            </a:r>
            <a:endParaRPr lang="en-US" altLang="ko-KR" dirty="0"/>
          </a:p>
          <a:p>
            <a:r>
              <a:rPr lang="en-US" altLang="ko-KR" dirty="0" err="1"/>
              <a:t>seoul</a:t>
            </a:r>
            <a:endParaRPr lang="en-US" altLang="ko-KR" dirty="0"/>
          </a:p>
          <a:p>
            <a:r>
              <a:rPr lang="en-US" altLang="ko-KR" dirty="0"/>
              <a:t>5</a:t>
            </a:r>
          </a:p>
          <a:p>
            <a:r>
              <a:rPr lang="en-US" altLang="ko-KR" dirty="0"/>
              <a:t>3</a:t>
            </a:r>
          </a:p>
          <a:p>
            <a:r>
              <a:rPr lang="en-US" altLang="ko-KR" dirty="0"/>
              <a:t>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977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42627"/>
    </mc:Choice>
    <mc:Fallback xmlns="">
      <p:transition spd="slow" advTm="842627"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제네릭과</a:t>
            </a:r>
            <a:r>
              <a:rPr lang="ko-KR" altLang="en-US" dirty="0" smtClean="0"/>
              <a:t> 배열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 smtClean="0"/>
              <a:t>제네릭에서</a:t>
            </a:r>
            <a:r>
              <a:rPr lang="ko-KR" altLang="en-US" dirty="0" smtClean="0"/>
              <a:t> 배열의 제한</a:t>
            </a:r>
            <a:endParaRPr lang="en-US" altLang="ko-KR" dirty="0" smtClean="0"/>
          </a:p>
          <a:p>
            <a:pPr lvl="1"/>
            <a:r>
              <a:rPr lang="ko-KR" altLang="en-US" dirty="0" err="1"/>
              <a:t>제네릭</a:t>
            </a:r>
            <a:r>
              <a:rPr lang="ko-KR" altLang="en-US" dirty="0"/>
              <a:t> 클래스 또는 인터페이스의 배열을 </a:t>
            </a:r>
            <a:r>
              <a:rPr lang="ko-KR" altLang="en-US" dirty="0" smtClean="0"/>
              <a:t>허용하지 않음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marL="365760" lvl="1" indent="0">
              <a:buNone/>
            </a:pPr>
            <a:endParaRPr lang="en-US" altLang="ko-KR" dirty="0" smtClean="0"/>
          </a:p>
          <a:p>
            <a:pPr lvl="1"/>
            <a:r>
              <a:rPr lang="ko-KR" altLang="en-US" dirty="0" err="1" smtClean="0"/>
              <a:t>제네릭</a:t>
            </a:r>
            <a:r>
              <a:rPr lang="ko-KR" altLang="en-US" dirty="0" smtClean="0"/>
              <a:t> 타입의 배열도 허용되지 않음</a:t>
            </a:r>
            <a:endParaRPr lang="en-US" altLang="ko-KR" dirty="0" smtClean="0"/>
          </a:p>
          <a:p>
            <a:pPr marL="685800" lvl="2" indent="0">
              <a:buNone/>
            </a:pPr>
            <a:endParaRPr lang="en-US" altLang="ko-KR" dirty="0" smtClean="0"/>
          </a:p>
          <a:p>
            <a:pPr lvl="2"/>
            <a:r>
              <a:rPr lang="ko-KR" altLang="en-US" dirty="0" smtClean="0"/>
              <a:t>앞 예제에서는 </a:t>
            </a:r>
            <a:r>
              <a:rPr lang="en-US" altLang="ko-KR" dirty="0" smtClean="0"/>
              <a:t>Object </a:t>
            </a:r>
            <a:r>
              <a:rPr lang="ko-KR" altLang="en-US" dirty="0" smtClean="0"/>
              <a:t>타입으로 배열 생성 후 실제 사용할 때 타입 캐스팅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타입 매개변수의 배열에 </a:t>
            </a:r>
            <a:r>
              <a:rPr lang="ko-KR" altLang="en-US" dirty="0" err="1" smtClean="0"/>
              <a:t>레퍼런스</a:t>
            </a:r>
            <a:r>
              <a:rPr lang="ko-KR" altLang="en-US" dirty="0" err="1"/>
              <a:t>는</a:t>
            </a:r>
            <a:r>
              <a:rPr lang="ko-KR" altLang="en-US" dirty="0" smtClean="0"/>
              <a:t> 허용</a:t>
            </a:r>
            <a:endParaRPr lang="en-US" altLang="ko-KR" dirty="0" smtClean="0"/>
          </a:p>
          <a:p>
            <a:pPr marL="1143000" lvl="3" indent="0">
              <a:buNone/>
            </a:pP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403648" y="2302133"/>
            <a:ext cx="4494440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sv-SE" altLang="ko-KR" sz="1400" strike="sngStrike" dirty="0"/>
              <a:t>GStack&lt;Integer&gt;[] gs = new GStack&lt;Integer&gt;[10];</a:t>
            </a:r>
            <a:endParaRPr lang="en-US" altLang="ko-KR" sz="1400" strike="sngStrike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1403648" y="3341302"/>
            <a:ext cx="1656184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strike="sngStrike" dirty="0"/>
              <a:t>T[] a = new T[10</a:t>
            </a:r>
            <a:r>
              <a:rPr lang="en-US" altLang="ko-KR" sz="1400" strike="sngStrike" dirty="0" smtClean="0"/>
              <a:t>];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98544" y="5085184"/>
            <a:ext cx="266429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void </a:t>
            </a:r>
            <a:r>
              <a:rPr lang="en-US" altLang="ko-KR" sz="1400" dirty="0" err="1"/>
              <a:t>myArray</a:t>
            </a:r>
            <a:r>
              <a:rPr lang="en-US" altLang="ko-KR" sz="1400" dirty="0"/>
              <a:t>(T[] a) {....}</a:t>
            </a:r>
            <a:endParaRPr lang="en-US" altLang="ko-KR" sz="1400" strike="sngStrike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1398544" y="4293096"/>
            <a:ext cx="4757632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return (T)</a:t>
            </a:r>
            <a:r>
              <a:rPr lang="en-US" altLang="ko-KR" sz="1400" dirty="0" err="1"/>
              <a:t>stck</a:t>
            </a:r>
            <a:r>
              <a:rPr lang="en-US" altLang="ko-KR" sz="1400" dirty="0"/>
              <a:t>[</a:t>
            </a:r>
            <a:r>
              <a:rPr lang="en-US" altLang="ko-KR" sz="1400" dirty="0" err="1"/>
              <a:t>tos</a:t>
            </a:r>
            <a:r>
              <a:rPr lang="en-US" altLang="ko-KR" sz="1400" dirty="0"/>
              <a:t>]; // </a:t>
            </a:r>
            <a:r>
              <a:rPr lang="ko-KR" altLang="en-US" sz="1400" dirty="0"/>
              <a:t>타입 매개 변수 </a:t>
            </a:r>
            <a:r>
              <a:rPr lang="en-US" altLang="ko-KR" sz="1400" dirty="0"/>
              <a:t>T</a:t>
            </a:r>
            <a:r>
              <a:rPr lang="ko-KR" altLang="en-US" sz="1400" dirty="0"/>
              <a:t>타입으로 캐스팅</a:t>
            </a:r>
            <a:endParaRPr lang="en-US" altLang="ko-KR" sz="1400" dirty="0" smtClean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207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791"/>
    </mc:Choice>
    <mc:Fallback xmlns="">
      <p:transition spd="slow" advTm="72791"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제네릭</a:t>
            </a:r>
            <a:r>
              <a:rPr lang="en-US" altLang="ko-KR" dirty="0" smtClean="0"/>
              <a:t> </a:t>
            </a:r>
            <a:r>
              <a:rPr lang="ko-KR" altLang="en-US" smtClean="0"/>
              <a:t>메소드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선언 가능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호출할 때는 컴파일러가 </a:t>
            </a:r>
            <a:r>
              <a:rPr lang="ko-KR" altLang="en-US" dirty="0" err="1" smtClean="0"/>
              <a:t>메소드의</a:t>
            </a:r>
            <a:r>
              <a:rPr lang="ko-KR" altLang="en-US" dirty="0" smtClean="0"/>
              <a:t> 인자를 통해 이미 타입을 알고 있으므로 타입을 명시하지 않아도 됨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marL="365760" lvl="1" indent="0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59632" y="1844824"/>
            <a:ext cx="4494440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class </a:t>
            </a:r>
            <a:r>
              <a:rPr lang="en-US" altLang="ko-KR" sz="1400" dirty="0" err="1"/>
              <a:t>GenericMethodEx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 smtClean="0"/>
              <a:t>	static </a:t>
            </a:r>
            <a:r>
              <a:rPr lang="en-US" altLang="ko-KR" sz="1400" b="1" dirty="0"/>
              <a:t>&lt;T&gt; </a:t>
            </a:r>
            <a:r>
              <a:rPr lang="en-US" altLang="ko-KR" sz="1400" dirty="0"/>
              <a:t>void </a:t>
            </a:r>
            <a:r>
              <a:rPr lang="en-US" altLang="ko-KR" sz="1400" dirty="0" err="1"/>
              <a:t>toStack</a:t>
            </a:r>
            <a:r>
              <a:rPr lang="en-US" altLang="ko-KR" sz="1400" dirty="0"/>
              <a:t>(</a:t>
            </a:r>
            <a:r>
              <a:rPr lang="en-US" altLang="ko-KR" sz="1400" b="1" dirty="0"/>
              <a:t>T</a:t>
            </a:r>
            <a:r>
              <a:rPr lang="en-US" altLang="ko-KR" sz="1400" dirty="0"/>
              <a:t>[] a, </a:t>
            </a:r>
            <a:r>
              <a:rPr lang="en-US" altLang="ko-KR" sz="1400" dirty="0" err="1"/>
              <a:t>GStack</a:t>
            </a:r>
            <a:r>
              <a:rPr lang="en-US" altLang="ko-KR" sz="1400" dirty="0"/>
              <a:t>&lt;</a:t>
            </a:r>
            <a:r>
              <a:rPr lang="en-US" altLang="ko-KR" sz="1400" b="1" dirty="0"/>
              <a:t>T</a:t>
            </a:r>
            <a:r>
              <a:rPr lang="en-US" altLang="ko-KR" sz="1400" dirty="0"/>
              <a:t>&gt; </a:t>
            </a:r>
            <a:r>
              <a:rPr lang="en-US" altLang="ko-KR" sz="1400" dirty="0" err="1"/>
              <a:t>gs</a:t>
            </a:r>
            <a:r>
              <a:rPr lang="en-US" altLang="ko-KR" sz="1400" dirty="0"/>
              <a:t>) {</a:t>
            </a:r>
          </a:p>
          <a:p>
            <a:pPr defTabSz="180000"/>
            <a:r>
              <a:rPr lang="nn-NO" altLang="ko-KR" sz="1400" dirty="0" smtClean="0"/>
              <a:t>		for </a:t>
            </a:r>
            <a:r>
              <a:rPr lang="nn-NO" altLang="ko-KR" sz="1400" dirty="0"/>
              <a:t>(int i = 0; i &lt; a.length; i++) {</a:t>
            </a:r>
          </a:p>
          <a:p>
            <a:pPr defTabSz="180000"/>
            <a:r>
              <a:rPr lang="en-US" altLang="ko-KR" sz="1400" dirty="0" smtClean="0"/>
              <a:t>			</a:t>
            </a:r>
            <a:r>
              <a:rPr lang="en-US" altLang="ko-KR" sz="1400" dirty="0" err="1" smtClean="0"/>
              <a:t>gs.push</a:t>
            </a:r>
            <a:r>
              <a:rPr lang="en-US" altLang="ko-KR" sz="1400" dirty="0" smtClean="0"/>
              <a:t>(a[i</a:t>
            </a:r>
            <a:r>
              <a:rPr lang="en-US" altLang="ko-KR" sz="1400" dirty="0"/>
              <a:t>]);</a:t>
            </a:r>
          </a:p>
          <a:p>
            <a:pPr defTabSz="180000"/>
            <a:r>
              <a:rPr lang="en-US" altLang="ko-KR" sz="1400" dirty="0" smtClean="0"/>
              <a:t>		}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  <a:endParaRPr lang="en-US" altLang="ko-KR" sz="1400" strike="sngStrike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259632" y="4581128"/>
            <a:ext cx="7200800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Object[] </a:t>
            </a:r>
            <a:r>
              <a:rPr lang="en-US" altLang="ko-KR" sz="1400" dirty="0" err="1"/>
              <a:t>oArray</a:t>
            </a:r>
            <a:r>
              <a:rPr lang="en-US" altLang="ko-KR" sz="1400" dirty="0"/>
              <a:t> = new Object[100];</a:t>
            </a:r>
          </a:p>
          <a:p>
            <a:r>
              <a:rPr lang="en-US" altLang="ko-KR" sz="1400" dirty="0" err="1"/>
              <a:t>GStack</a:t>
            </a:r>
            <a:r>
              <a:rPr lang="en-US" altLang="ko-KR" sz="1400" dirty="0"/>
              <a:t>&lt;Object&gt; </a:t>
            </a:r>
            <a:r>
              <a:rPr lang="en-US" altLang="ko-KR" sz="1400" dirty="0" err="1"/>
              <a:t>objectStack</a:t>
            </a:r>
            <a:r>
              <a:rPr lang="en-US" altLang="ko-KR" sz="1400" dirty="0"/>
              <a:t> = new </a:t>
            </a:r>
            <a:r>
              <a:rPr lang="en-US" altLang="ko-KR" sz="1400" dirty="0" err="1"/>
              <a:t>GStack</a:t>
            </a:r>
            <a:r>
              <a:rPr lang="en-US" altLang="ko-KR" sz="1400" dirty="0"/>
              <a:t>&lt;Object&gt;();</a:t>
            </a:r>
          </a:p>
          <a:p>
            <a:r>
              <a:rPr lang="en-US" altLang="ko-KR" sz="1400" dirty="0" err="1"/>
              <a:t>GenericMethodEx.toStack</a:t>
            </a:r>
            <a:r>
              <a:rPr lang="en-US" altLang="ko-KR" sz="1400" dirty="0"/>
              <a:t>(</a:t>
            </a:r>
            <a:r>
              <a:rPr lang="en-US" altLang="ko-KR" sz="1400" dirty="0" err="1"/>
              <a:t>oArray</a:t>
            </a:r>
            <a:r>
              <a:rPr lang="en-US" altLang="ko-KR" sz="1400" dirty="0"/>
              <a:t>, </a:t>
            </a:r>
            <a:r>
              <a:rPr lang="en-US" altLang="ko-KR" sz="1400" dirty="0" err="1"/>
              <a:t>objectStack</a:t>
            </a:r>
            <a:r>
              <a:rPr lang="en-US" altLang="ko-KR" sz="1400" dirty="0"/>
              <a:t>); // </a:t>
            </a:r>
            <a:r>
              <a:rPr lang="ko-KR" altLang="en-US" sz="1400" dirty="0"/>
              <a:t>타입 매개변수 </a:t>
            </a:r>
            <a:r>
              <a:rPr lang="en-US" altLang="ko-KR" sz="1400" dirty="0"/>
              <a:t>T</a:t>
            </a:r>
            <a:r>
              <a:rPr lang="ko-KR" altLang="en-US" sz="1400" dirty="0"/>
              <a:t>를 </a:t>
            </a:r>
            <a:r>
              <a:rPr lang="en-US" altLang="ko-KR" sz="1400" dirty="0"/>
              <a:t>Object</a:t>
            </a:r>
            <a:r>
              <a:rPr lang="ko-KR" altLang="en-US" sz="1400" dirty="0"/>
              <a:t>로 유추함</a:t>
            </a:r>
            <a:endParaRPr lang="en-US" altLang="ko-KR" sz="1400" strike="sngStrike" dirty="0" smtClean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4397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7851"/>
    </mc:Choice>
    <mc:Fallback xmlns="">
      <p:transition spd="slow" advTm="217851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7-10 : </a:t>
            </a:r>
            <a:r>
              <a:rPr lang="ko-KR" altLang="en-US" dirty="0" err="1" smtClean="0"/>
              <a:t>스택의</a:t>
            </a:r>
            <a:r>
              <a:rPr lang="ko-KR" altLang="en-US" dirty="0" smtClean="0"/>
              <a:t> 내용을 반대로 만드는 </a:t>
            </a:r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만들기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44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24675" y="1383930"/>
            <a:ext cx="807249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예제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7-9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</a:t>
            </a:r>
            <a:r>
              <a:rPr lang="en-US" altLang="ko-KR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GStack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 이용하여 주어진 스택의 내용을 반대로 만드는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제네릭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메소드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reverse()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작성하라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3699" y="2132856"/>
            <a:ext cx="4357148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GenericMethodExample</a:t>
            </a:r>
            <a:r>
              <a:rPr lang="en-US" altLang="ko-KR" sz="1200" dirty="0"/>
              <a:t> </a:t>
            </a:r>
            <a:r>
              <a:rPr lang="en-US" altLang="ko-KR" sz="1200" dirty="0" smtClean="0"/>
              <a:t>{</a:t>
            </a:r>
          </a:p>
          <a:p>
            <a:pPr defTabSz="180000"/>
            <a:r>
              <a:rPr lang="en-US" altLang="ko-KR" sz="1200" dirty="0" smtClean="0"/>
              <a:t>	// T</a:t>
            </a:r>
            <a:r>
              <a:rPr lang="ko-KR" altLang="en-US" sz="1200" dirty="0" smtClean="0"/>
              <a:t>가 타입 매개 변수인 제네릭 </a:t>
            </a:r>
            <a:r>
              <a:rPr lang="ko-KR" altLang="en-US" sz="1200" dirty="0" err="1" smtClean="0"/>
              <a:t>메소드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</a:t>
            </a:r>
            <a:r>
              <a:rPr lang="en-US" altLang="ko-KR" sz="1200" b="1" dirty="0" smtClean="0"/>
              <a:t>public </a:t>
            </a:r>
            <a:r>
              <a:rPr lang="en-US" altLang="ko-KR" sz="1200" b="1" dirty="0"/>
              <a:t>static &lt;T&gt;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&lt;T&gt; reverse(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&lt;T&gt; a) </a:t>
            </a:r>
            <a:r>
              <a:rPr lang="en-US" altLang="ko-KR" sz="1200" dirty="0"/>
              <a:t>{ </a:t>
            </a:r>
            <a:r>
              <a:rPr lang="en-US" altLang="ko-KR" sz="1200" dirty="0" smtClean="0"/>
              <a:t>	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err="1" smtClean="0"/>
              <a:t>GStack</a:t>
            </a:r>
            <a:r>
              <a:rPr lang="en-US" altLang="ko-KR" sz="1200" b="1" dirty="0" smtClean="0"/>
              <a:t>&lt;T</a:t>
            </a:r>
            <a:r>
              <a:rPr lang="en-US" altLang="ko-KR" sz="1200" b="1" dirty="0"/>
              <a:t>&gt; s = new </a:t>
            </a:r>
            <a:r>
              <a:rPr lang="en-US" altLang="ko-KR" sz="1200" b="1" dirty="0" err="1"/>
              <a:t>GStack</a:t>
            </a:r>
            <a:r>
              <a:rPr lang="en-US" altLang="ko-KR" sz="1200" b="1" dirty="0"/>
              <a:t>&lt;T&gt;(); </a:t>
            </a:r>
            <a:endParaRPr lang="ko-KR" altLang="en-US" sz="1200" b="1" dirty="0"/>
          </a:p>
          <a:p>
            <a:pPr defTabSz="180000"/>
            <a:r>
              <a:rPr lang="en-US" altLang="ko-KR" sz="1200" dirty="0" smtClean="0"/>
              <a:t>		while </a:t>
            </a:r>
            <a:r>
              <a:rPr lang="en-US" altLang="ko-KR" sz="1200" dirty="0"/>
              <a:t>(true) {</a:t>
            </a:r>
          </a:p>
          <a:p>
            <a:pPr defTabSz="180000"/>
            <a:r>
              <a:rPr lang="en-US" altLang="ko-KR" sz="1200" dirty="0" smtClean="0"/>
              <a:t>			T 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; 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tmp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= </a:t>
            </a:r>
            <a:r>
              <a:rPr lang="en-US" altLang="ko-KR" sz="1200" dirty="0" err="1"/>
              <a:t>a.pop</a:t>
            </a:r>
            <a:r>
              <a:rPr lang="en-US" altLang="ko-KR" sz="1200" dirty="0"/>
              <a:t>(); // </a:t>
            </a:r>
            <a:r>
              <a:rPr lang="ko-KR" altLang="en-US" sz="1200" dirty="0"/>
              <a:t>원래 </a:t>
            </a:r>
            <a:r>
              <a:rPr lang="ko-KR" altLang="en-US" sz="1200" dirty="0" err="1"/>
              <a:t>스택에서</a:t>
            </a:r>
            <a:r>
              <a:rPr lang="ko-KR" altLang="en-US" sz="1200" dirty="0"/>
              <a:t> 요소 하나를 꺼냄</a:t>
            </a:r>
          </a:p>
          <a:p>
            <a:pPr defTabSz="180000"/>
            <a:r>
              <a:rPr lang="en-US" altLang="ko-KR" sz="1200" dirty="0" smtClean="0"/>
              <a:t>			if </a:t>
            </a:r>
            <a:r>
              <a:rPr lang="en-US" altLang="ko-KR" sz="1200" dirty="0"/>
              <a:t>(</a:t>
            </a:r>
            <a:r>
              <a:rPr lang="en-US" altLang="ko-KR" sz="1200" dirty="0" err="1"/>
              <a:t>tmp</a:t>
            </a:r>
            <a:r>
              <a:rPr lang="en-US" altLang="ko-KR" sz="1200" dirty="0"/>
              <a:t>==null) // </a:t>
            </a:r>
            <a:r>
              <a:rPr lang="ko-KR" altLang="en-US" sz="1200" dirty="0" err="1"/>
              <a:t>스택이</a:t>
            </a:r>
            <a:r>
              <a:rPr lang="ko-KR" altLang="en-US" sz="1200" dirty="0"/>
              <a:t> 비었음</a:t>
            </a:r>
          </a:p>
          <a:p>
            <a:pPr defTabSz="180000"/>
            <a:r>
              <a:rPr lang="en-US" altLang="ko-KR" sz="1200" dirty="0" smtClean="0"/>
              <a:t>				break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 smtClean="0"/>
              <a:t>			else 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		</a:t>
            </a:r>
            <a:r>
              <a:rPr lang="en-US" altLang="ko-KR" sz="1200" dirty="0" err="1" smtClean="0"/>
              <a:t>s.push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tmp</a:t>
            </a:r>
            <a:r>
              <a:rPr lang="en-US" altLang="ko-KR" sz="1200" dirty="0"/>
              <a:t>); // </a:t>
            </a:r>
            <a:r>
              <a:rPr lang="ko-KR" altLang="en-US" sz="1200" dirty="0"/>
              <a:t>새 </a:t>
            </a:r>
            <a:r>
              <a:rPr lang="ko-KR" altLang="en-US" sz="1200" dirty="0" err="1"/>
              <a:t>스택에</a:t>
            </a:r>
            <a:r>
              <a:rPr lang="ko-KR" altLang="en-US" sz="1200" dirty="0"/>
              <a:t> 요소를 삽입</a:t>
            </a:r>
          </a:p>
          <a:p>
            <a:pPr defTabSz="180000"/>
            <a:r>
              <a:rPr lang="en-US" altLang="ko-KR" sz="1200" dirty="0" smtClean="0"/>
              <a:t>		}</a:t>
            </a:r>
            <a:endParaRPr lang="ko-KR" altLang="en-US" sz="1200" dirty="0"/>
          </a:p>
          <a:p>
            <a:pPr defTabSz="180000"/>
            <a:r>
              <a:rPr lang="en-US" altLang="ko-KR" sz="1200" dirty="0" smtClean="0"/>
              <a:t>		return </a:t>
            </a:r>
            <a:r>
              <a:rPr lang="en-US" altLang="ko-KR" sz="1200" dirty="0"/>
              <a:t>s; // </a:t>
            </a:r>
            <a:r>
              <a:rPr lang="ko-KR" altLang="en-US" sz="1200" dirty="0"/>
              <a:t>새 </a:t>
            </a:r>
            <a:r>
              <a:rPr lang="ko-KR" altLang="en-US" sz="1200" dirty="0" err="1"/>
              <a:t>스택을</a:t>
            </a:r>
            <a:r>
              <a:rPr lang="ko-KR" altLang="en-US" sz="1200" dirty="0"/>
              <a:t> 반환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ko-KR" altLang="en-US" sz="1200" dirty="0"/>
          </a:p>
        </p:txBody>
      </p:sp>
      <p:sp>
        <p:nvSpPr>
          <p:cNvPr id="7" name="직사각형 6"/>
          <p:cNvSpPr/>
          <p:nvPr/>
        </p:nvSpPr>
        <p:spPr>
          <a:xfrm>
            <a:off x="4819144" y="2132856"/>
            <a:ext cx="3429024" cy="286232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 smtClean="0"/>
              <a:t>	public static void main(String[] </a:t>
            </a:r>
            <a:r>
              <a:rPr lang="en-US" altLang="ko-KR" sz="1200" dirty="0" err="1" smtClean="0"/>
              <a:t>args</a:t>
            </a:r>
            <a:r>
              <a:rPr lang="en-US" altLang="ko-KR" sz="1200" dirty="0" smtClean="0"/>
              <a:t>) {</a:t>
            </a:r>
          </a:p>
          <a:p>
            <a:pPr defTabSz="180000"/>
            <a:r>
              <a:rPr lang="en-US" altLang="ko-KR" sz="1200" dirty="0" smtClean="0"/>
              <a:t>		// Double </a:t>
            </a:r>
            <a:r>
              <a:rPr lang="ko-KR" altLang="en-US" sz="1200" dirty="0" smtClean="0"/>
              <a:t>타입의 </a:t>
            </a:r>
            <a:r>
              <a:rPr lang="en-US" altLang="ko-KR" sz="1200" dirty="0" err="1" smtClean="0"/>
              <a:t>GStack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생성</a:t>
            </a:r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err="1" smtClean="0"/>
              <a:t>GStack</a:t>
            </a:r>
            <a:r>
              <a:rPr lang="en-US" altLang="ko-KR" sz="1200" b="1" dirty="0" smtClean="0"/>
              <a:t>&lt;Double&gt; </a:t>
            </a:r>
            <a:r>
              <a:rPr lang="en-US" altLang="ko-KR" sz="1200" b="1" dirty="0" err="1" smtClean="0"/>
              <a:t>gs</a:t>
            </a:r>
            <a:r>
              <a:rPr lang="en-US" altLang="ko-KR" sz="1200" b="1" dirty="0" smtClean="0"/>
              <a:t> = </a:t>
            </a:r>
          </a:p>
          <a:p>
            <a:pPr defTabSz="180000"/>
            <a:r>
              <a:rPr lang="en-US" altLang="ko-KR" sz="1200" b="1" dirty="0" smtClean="0"/>
              <a:t>				new </a:t>
            </a:r>
            <a:r>
              <a:rPr lang="en-US" altLang="ko-KR" sz="1200" b="1" dirty="0" err="1" smtClean="0"/>
              <a:t>GStack</a:t>
            </a:r>
            <a:r>
              <a:rPr lang="en-US" altLang="ko-KR" sz="1200" b="1" dirty="0" smtClean="0"/>
              <a:t>&lt;Double&gt;(); </a:t>
            </a:r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		// 5</a:t>
            </a:r>
            <a:r>
              <a:rPr lang="ko-KR" altLang="en-US" sz="1200" dirty="0" smtClean="0"/>
              <a:t>개의 요소를 </a:t>
            </a:r>
            <a:r>
              <a:rPr lang="ko-KR" altLang="en-US" sz="1200" dirty="0" err="1" smtClean="0"/>
              <a:t>스택에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push</a:t>
            </a:r>
            <a:endParaRPr lang="ko-KR" altLang="en-US" sz="1200" dirty="0" smtClean="0"/>
          </a:p>
          <a:p>
            <a:pPr defTabSz="180000"/>
            <a:r>
              <a:rPr lang="en-US" altLang="ko-KR" sz="1200" dirty="0" smtClean="0"/>
              <a:t>		for 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=0;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&lt;5;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++) { 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gs.push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Double.valueOf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)); </a:t>
            </a:r>
          </a:p>
          <a:p>
            <a:pPr defTabSz="180000"/>
            <a:r>
              <a:rPr lang="en-US" altLang="ko-KR" sz="1200" dirty="0" smtClean="0"/>
              <a:t>		}</a:t>
            </a:r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b="1" dirty="0" err="1" smtClean="0"/>
              <a:t>gs</a:t>
            </a:r>
            <a:r>
              <a:rPr lang="en-US" altLang="ko-KR" sz="1200" b="1" dirty="0" smtClean="0"/>
              <a:t> = reverse(</a:t>
            </a:r>
            <a:r>
              <a:rPr lang="en-US" altLang="ko-KR" sz="1200" b="1" dirty="0" err="1" smtClean="0"/>
              <a:t>gs</a:t>
            </a:r>
            <a:r>
              <a:rPr lang="en-US" altLang="ko-KR" sz="1200" b="1" dirty="0" smtClean="0"/>
              <a:t>);</a:t>
            </a:r>
          </a:p>
          <a:p>
            <a:pPr defTabSz="180000"/>
            <a:r>
              <a:rPr lang="en-US" altLang="ko-KR" sz="1200" dirty="0" smtClean="0"/>
              <a:t>		for 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=0;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&lt;5; 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++) {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 smtClean="0"/>
              <a:t>(gs.pop());</a:t>
            </a:r>
          </a:p>
          <a:p>
            <a:pPr defTabSz="180000"/>
            <a:r>
              <a:rPr lang="en-US" altLang="ko-KR" sz="1200" dirty="0" smtClean="0"/>
              <a:t>		}</a:t>
            </a:r>
          </a:p>
          <a:p>
            <a:pPr defTabSz="180000"/>
            <a:r>
              <a:rPr lang="en-US" altLang="ko-KR" sz="1200" dirty="0" smtClean="0"/>
              <a:t>	}</a:t>
            </a:r>
          </a:p>
          <a:p>
            <a:pPr defTabSz="18000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8" name="TextBox 7"/>
          <p:cNvSpPr txBox="1"/>
          <p:nvPr/>
        </p:nvSpPr>
        <p:spPr>
          <a:xfrm>
            <a:off x="8360216" y="3979515"/>
            <a:ext cx="388248" cy="1015663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 fontAlgn="base">
              <a:defRPr sz="1200"/>
            </a:lvl1pPr>
          </a:lstStyle>
          <a:p>
            <a:r>
              <a:rPr lang="en-US" altLang="ko-KR" dirty="0"/>
              <a:t>0.0</a:t>
            </a:r>
          </a:p>
          <a:p>
            <a:r>
              <a:rPr lang="en-US" altLang="ko-KR" dirty="0"/>
              <a:t>1.0</a:t>
            </a:r>
          </a:p>
          <a:p>
            <a:r>
              <a:rPr lang="en-US" altLang="ko-KR" dirty="0"/>
              <a:t>2.0</a:t>
            </a:r>
          </a:p>
          <a:p>
            <a:r>
              <a:rPr lang="en-US" altLang="ko-KR" dirty="0"/>
              <a:t>3.0</a:t>
            </a:r>
          </a:p>
          <a:p>
            <a:r>
              <a:rPr lang="en-US" altLang="ko-KR" dirty="0"/>
              <a:t>4.0</a:t>
            </a:r>
          </a:p>
        </p:txBody>
      </p:sp>
    </p:spTree>
    <p:extLst>
      <p:ext uri="{BB962C8B-B14F-4D97-AF65-F5344CB8AC3E}">
        <p14:creationId xmlns:p14="http://schemas.microsoft.com/office/powerpoint/2010/main" val="4267563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6259"/>
    </mc:Choice>
    <mc:Fallback xmlns="">
      <p:transition spd="slow" advTm="476259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제네릭의</a:t>
            </a:r>
            <a:r>
              <a:rPr lang="ko-KR" altLang="en-US" dirty="0" smtClean="0"/>
              <a:t> 기본 개념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1361070"/>
          </a:xfrm>
        </p:spPr>
        <p:txBody>
          <a:bodyPr>
            <a:normAutofit fontScale="92500" lnSpcReduction="20000"/>
          </a:bodyPr>
          <a:lstStyle/>
          <a:p>
            <a:r>
              <a:rPr lang="en-US" altLang="ko-KR" dirty="0" smtClean="0"/>
              <a:t>JDK 1.5</a:t>
            </a:r>
            <a:r>
              <a:rPr lang="ko-KR" altLang="en-US" dirty="0" smtClean="0"/>
              <a:t>에서 도입</a:t>
            </a:r>
            <a:r>
              <a:rPr lang="en-US" altLang="ko-KR" dirty="0" smtClean="0"/>
              <a:t>(2004</a:t>
            </a:r>
            <a:r>
              <a:rPr lang="ko-KR" altLang="en-US" dirty="0" smtClean="0"/>
              <a:t>년 기점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모든 종류의 데이터 타입을 다룰 수 있도록 일반화된 타입 매개 변수로 클래스나 </a:t>
            </a:r>
            <a:r>
              <a:rPr lang="ko-KR" altLang="en-US" dirty="0" err="1" smtClean="0"/>
              <a:t>메소드를</a:t>
            </a:r>
            <a:r>
              <a:rPr lang="ko-KR" altLang="en-US" dirty="0" smtClean="0"/>
              <a:t> 작성하는 기법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C++</a:t>
            </a:r>
            <a:r>
              <a:rPr lang="ko-KR" altLang="en-US" dirty="0" smtClean="0"/>
              <a:t>의 템플릿</a:t>
            </a:r>
            <a:r>
              <a:rPr lang="en-US" altLang="ko-KR" dirty="0" smtClean="0"/>
              <a:t>(template)</a:t>
            </a:r>
            <a:r>
              <a:rPr lang="ko-KR" altLang="en-US" dirty="0" smtClean="0"/>
              <a:t>과 동일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467544" y="3955942"/>
            <a:ext cx="2448676" cy="138499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6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class Stack&lt;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E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&gt; {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void push(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E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 element) { ... }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400" b="1" dirty="0">
                <a:latin typeface="맑은 고딕" pitchFamily="50" charset="-127"/>
                <a:ea typeface="맑은 고딕" pitchFamily="50" charset="-127"/>
              </a:rPr>
              <a:t>E</a:t>
            </a:r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 pop() { ... }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400" dirty="0">
                <a:latin typeface="맑은 고딕" pitchFamily="50" charset="-127"/>
                <a:ea typeface="맑은 고딕" pitchFamily="50" charset="-127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99592" y="5370603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err="1" smtClean="0">
                <a:latin typeface="맑은 고딕" pitchFamily="50" charset="-127"/>
                <a:ea typeface="맑은 고딕" pitchFamily="50" charset="-127"/>
              </a:rPr>
              <a:t>제네릭</a:t>
            </a:r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400" dirty="0" err="1" smtClean="0">
                <a:latin typeface="맑은 고딕" pitchFamily="50" charset="-127"/>
                <a:ea typeface="맑은 고딕" pitchFamily="50" charset="-127"/>
              </a:rPr>
              <a:t>스택</a:t>
            </a:r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644008" y="3477224"/>
            <a:ext cx="2592288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void 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push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(Integer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element)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Integer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pop()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...</a:t>
            </a:r>
            <a:endParaRPr lang="en-US" altLang="ko-KR" sz="1200" dirty="0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8" name="직선 화살표 연결선 7"/>
          <p:cNvCxnSpPr>
            <a:stCxn id="5" idx="3"/>
            <a:endCxn id="7" idx="1"/>
          </p:cNvCxnSpPr>
          <p:nvPr/>
        </p:nvCxnSpPr>
        <p:spPr>
          <a:xfrm flipV="1">
            <a:off x="2916220" y="3892723"/>
            <a:ext cx="1727788" cy="75571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순서도: 연결자 8"/>
          <p:cNvSpPr/>
          <p:nvPr/>
        </p:nvSpPr>
        <p:spPr>
          <a:xfrm>
            <a:off x="7740352" y="4120796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10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0" name="순서도: 연결자 9"/>
          <p:cNvSpPr/>
          <p:nvPr/>
        </p:nvSpPr>
        <p:spPr>
          <a:xfrm>
            <a:off x="7740352" y="3954278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123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1" name="순서도: 연결자 10"/>
          <p:cNvSpPr/>
          <p:nvPr/>
        </p:nvSpPr>
        <p:spPr>
          <a:xfrm>
            <a:off x="7740352" y="3811926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-345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2" name="순서도: 연결자 11"/>
          <p:cNvSpPr/>
          <p:nvPr/>
        </p:nvSpPr>
        <p:spPr>
          <a:xfrm>
            <a:off x="7740352" y="3662928"/>
            <a:ext cx="936104" cy="288032"/>
          </a:xfrm>
          <a:prstGeom prst="flowChartConnector">
            <a:avLst/>
          </a:prstGeom>
          <a:solidFill>
            <a:srgbClr val="92D050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20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3" name="순서도: 자기 디스크 12"/>
          <p:cNvSpPr/>
          <p:nvPr/>
        </p:nvSpPr>
        <p:spPr>
          <a:xfrm>
            <a:off x="7740352" y="3234198"/>
            <a:ext cx="936104" cy="1197132"/>
          </a:xfrm>
          <a:prstGeom prst="flowChartMagneticDisk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644008" y="4853336"/>
            <a:ext cx="2592288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...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void 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push(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String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element)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200" b="1" dirty="0" smtClean="0">
                <a:latin typeface="맑은 고딕" pitchFamily="50" charset="-127"/>
                <a:ea typeface="맑은 고딕" pitchFamily="50" charset="-127"/>
              </a:rPr>
              <a:t>String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 pop</a:t>
            </a:r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() { ... }</a:t>
            </a:r>
          </a:p>
          <a:p>
            <a:pPr defTabSz="180000" fontAlgn="base" latinLnBrk="0"/>
            <a:r>
              <a:rPr lang="en-US" altLang="ko-KR" sz="1200" dirty="0">
                <a:latin typeface="맑은 고딕" pitchFamily="50" charset="-127"/>
                <a:ea typeface="맑은 고딕" pitchFamily="50" charset="-127"/>
              </a:rPr>
              <a:t>	</a:t>
            </a:r>
            <a:r>
              <a:rPr lang="en-US" altLang="ko-KR" sz="1200" dirty="0" smtClean="0">
                <a:latin typeface="맑은 고딕" pitchFamily="50" charset="-127"/>
                <a:ea typeface="맑은 고딕" pitchFamily="50" charset="-127"/>
              </a:rPr>
              <a:t>...</a:t>
            </a:r>
            <a:endParaRPr lang="en-US" altLang="ko-KR" sz="12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5" name="순서도: 연결자 14"/>
          <p:cNvSpPr/>
          <p:nvPr/>
        </p:nvSpPr>
        <p:spPr>
          <a:xfrm>
            <a:off x="7740352" y="5556866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“Java”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6" name="순서도: 연결자 15"/>
          <p:cNvSpPr/>
          <p:nvPr/>
        </p:nvSpPr>
        <p:spPr>
          <a:xfrm>
            <a:off x="7740352" y="5390348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“C++”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7" name="순서도: 연결자 16"/>
          <p:cNvSpPr/>
          <p:nvPr/>
        </p:nvSpPr>
        <p:spPr>
          <a:xfrm>
            <a:off x="7740352" y="5247996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“C#”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8" name="순서도: 연결자 17"/>
          <p:cNvSpPr/>
          <p:nvPr/>
        </p:nvSpPr>
        <p:spPr>
          <a:xfrm>
            <a:off x="7740352" y="5098998"/>
            <a:ext cx="936104" cy="288032"/>
          </a:xfrm>
          <a:prstGeom prst="flowChartConnector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“Good”</a:t>
            </a:r>
            <a:endParaRPr lang="ko-KR" altLang="en-US" sz="12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19" name="순서도: 자기 디스크 18"/>
          <p:cNvSpPr/>
          <p:nvPr/>
        </p:nvSpPr>
        <p:spPr>
          <a:xfrm>
            <a:off x="7740352" y="4670268"/>
            <a:ext cx="936104" cy="1197132"/>
          </a:xfrm>
          <a:prstGeom prst="flowChartMagneticDisk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맑은 고딕" pitchFamily="50" charset="-127"/>
              <a:ea typeface="맑은 고딕" pitchFamily="50" charset="-127"/>
            </a:endParaRPr>
          </a:p>
        </p:txBody>
      </p:sp>
      <p:cxnSp>
        <p:nvCxnSpPr>
          <p:cNvPr id="20" name="직선 화살표 연결선 19"/>
          <p:cNvCxnSpPr>
            <a:stCxn id="5" idx="3"/>
            <a:endCxn id="14" idx="1"/>
          </p:cNvCxnSpPr>
          <p:nvPr/>
        </p:nvCxnSpPr>
        <p:spPr>
          <a:xfrm>
            <a:off x="2916220" y="4648440"/>
            <a:ext cx="1727788" cy="6203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20243418">
            <a:off x="2968757" y="4057691"/>
            <a:ext cx="143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Stack&lt;Integer&gt;</a:t>
            </a:r>
          </a:p>
        </p:txBody>
      </p:sp>
      <p:sp>
        <p:nvSpPr>
          <p:cNvPr id="22" name="TextBox 21"/>
          <p:cNvSpPr txBox="1"/>
          <p:nvPr/>
        </p:nvSpPr>
        <p:spPr>
          <a:xfrm rot="1152469">
            <a:off x="3055075" y="4945109"/>
            <a:ext cx="13328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>
                <a:solidFill>
                  <a:srgbClr val="FF0000"/>
                </a:solidFill>
                <a:latin typeface="맑은 고딕" pitchFamily="50" charset="-127"/>
                <a:ea typeface="맑은 고딕" pitchFamily="50" charset="-127"/>
              </a:rPr>
              <a:t>Stack&lt;String&gt;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4490" y="3107892"/>
            <a:ext cx="965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정수 </a:t>
            </a:r>
            <a:r>
              <a:rPr lang="ko-KR" altLang="en-US" sz="1400" dirty="0" err="1" smtClean="0">
                <a:latin typeface="맑은 고딕" pitchFamily="50" charset="-127"/>
                <a:ea typeface="맑은 고딕" pitchFamily="50" charset="-127"/>
              </a:rPr>
              <a:t>스택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249074" y="5713511"/>
            <a:ext cx="11448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문자</a:t>
            </a:r>
            <a:r>
              <a:rPr lang="ko-KR" altLang="en-US" sz="1400" dirty="0">
                <a:latin typeface="맑은 고딕" pitchFamily="50" charset="-127"/>
                <a:ea typeface="맑은 고딕" pitchFamily="50" charset="-127"/>
              </a:rPr>
              <a:t>열</a:t>
            </a:r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 </a:t>
            </a:r>
            <a:r>
              <a:rPr lang="ko-KR" altLang="en-US" sz="1400" dirty="0" err="1" smtClean="0">
                <a:latin typeface="맑은 고딕" pitchFamily="50" charset="-127"/>
                <a:ea typeface="맑은 고딕" pitchFamily="50" charset="-127"/>
              </a:rPr>
              <a:t>스택</a:t>
            </a:r>
            <a:endParaRPr lang="ko-KR" altLang="en-US" sz="1400" dirty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117913" y="5369114"/>
            <a:ext cx="13244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특정 타입으로</a:t>
            </a:r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  <a:p>
            <a:pPr algn="ctr"/>
            <a:r>
              <a:rPr lang="ko-KR" altLang="en-US" sz="1400" dirty="0" smtClean="0">
                <a:latin typeface="맑은 고딕" pitchFamily="50" charset="-127"/>
                <a:ea typeface="맑은 고딕" pitchFamily="50" charset="-127"/>
              </a:rPr>
              <a:t>구체화</a:t>
            </a:r>
            <a:endParaRPr lang="en-US" altLang="ko-KR" sz="1400" dirty="0" smtClean="0"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6" name="모서리가 둥근 사각형 설명선 25"/>
          <p:cNvSpPr/>
          <p:nvPr/>
        </p:nvSpPr>
        <p:spPr>
          <a:xfrm>
            <a:off x="7061592" y="2845127"/>
            <a:ext cx="889466" cy="272415"/>
          </a:xfrm>
          <a:prstGeom prst="wedgeRoundRectCallout">
            <a:avLst>
              <a:gd name="adj1" fmla="val 39064"/>
              <a:gd name="adj2" fmla="val 10792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 smtClean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정수만 저장</a:t>
            </a:r>
            <a:endParaRPr lang="en-US" altLang="ko-KR" sz="1000" dirty="0" smtClean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  <p:sp>
        <p:nvSpPr>
          <p:cNvPr id="27" name="모서리가 둥근 사각형 설명선 26"/>
          <p:cNvSpPr/>
          <p:nvPr/>
        </p:nvSpPr>
        <p:spPr>
          <a:xfrm>
            <a:off x="6948264" y="6035428"/>
            <a:ext cx="1116123" cy="272415"/>
          </a:xfrm>
          <a:prstGeom prst="wedgeRoundRectCallout">
            <a:avLst>
              <a:gd name="adj1" fmla="val 30839"/>
              <a:gd name="adj2" fmla="val -14382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ko-KR" altLang="en-US" sz="10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문자열만 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저장</a:t>
            </a:r>
            <a:endParaRPr lang="en-US" altLang="ko-KR" sz="1000" dirty="0">
              <a:solidFill>
                <a:schemeClr val="tx1"/>
              </a:solidFill>
              <a:latin typeface="맑은 고딕" pitchFamily="50" charset="-127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77261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34"/>
    </mc:Choice>
    <mc:Fallback xmlns="">
      <p:transition spd="slow" advTm="6634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제네릭</a:t>
            </a:r>
            <a:r>
              <a:rPr lang="ko-KR" altLang="en-US" dirty="0" smtClean="0"/>
              <a:t> </a:t>
            </a:r>
            <a:r>
              <a:rPr lang="en-US" altLang="ko-KR" dirty="0" smtClean="0"/>
              <a:t>Stack&lt;E&gt; </a:t>
            </a:r>
            <a:r>
              <a:rPr lang="ko-KR" altLang="en-US" dirty="0" smtClean="0"/>
              <a:t>클래스의 </a:t>
            </a:r>
            <a:r>
              <a:rPr lang="en-US" altLang="ko-KR" dirty="0" smtClean="0"/>
              <a:t>JDK </a:t>
            </a:r>
            <a:r>
              <a:rPr lang="ko-KR" altLang="en-US" dirty="0" smtClean="0"/>
              <a:t>매뉴얼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" y="1556792"/>
            <a:ext cx="6593850" cy="367240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017157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86"/>
    </mc:Choice>
    <mc:Fallback xmlns="">
      <p:transition spd="slow" advTm="5586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Vector&lt;E&gt;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ko-KR" dirty="0" smtClean="0"/>
              <a:t>Vector&lt;E&gt;</a:t>
            </a:r>
            <a:r>
              <a:rPr lang="ko-KR" altLang="en-US" dirty="0" smtClean="0"/>
              <a:t>의 특성</a:t>
            </a:r>
            <a:endParaRPr lang="en-US" altLang="ko-KR" dirty="0" smtClean="0"/>
          </a:p>
          <a:p>
            <a:pPr lvl="1"/>
            <a:r>
              <a:rPr lang="en-US" altLang="ko-KR" dirty="0" err="1" smtClean="0"/>
              <a:t>java.util.Vector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&lt;E&gt;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E </a:t>
            </a:r>
            <a:r>
              <a:rPr lang="ko-KR" altLang="en-US" dirty="0" smtClean="0"/>
              <a:t>대신 요소로 사용할 특정 타입으로 구체화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여러 객체들을 삽입</a:t>
            </a:r>
            <a:r>
              <a:rPr lang="en-US" altLang="ko-KR" dirty="0" smtClean="0"/>
              <a:t>,</a:t>
            </a:r>
            <a:r>
              <a:rPr lang="ko-KR" altLang="en-US" dirty="0" smtClean="0"/>
              <a:t> 삭제</a:t>
            </a:r>
            <a:r>
              <a:rPr lang="en-US" altLang="ko-KR" dirty="0" smtClean="0"/>
              <a:t>,</a:t>
            </a:r>
            <a:r>
              <a:rPr lang="ko-KR" altLang="en-US" dirty="0" smtClean="0"/>
              <a:t> 검색하는 컨테이너 클래스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배열의 길이 제한 극복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원소의 개수가 넘쳐나면 자동으로 길이 조절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Vector</a:t>
            </a:r>
            <a:r>
              <a:rPr lang="ko-KR" altLang="en-US" dirty="0" smtClean="0"/>
              <a:t>에 삽입 가능한  것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객체</a:t>
            </a:r>
            <a:r>
              <a:rPr lang="en-US" altLang="ko-KR" dirty="0" smtClean="0"/>
              <a:t>, null</a:t>
            </a:r>
          </a:p>
          <a:p>
            <a:pPr lvl="2"/>
            <a:r>
              <a:rPr lang="ko-KR" altLang="en-US" dirty="0" smtClean="0"/>
              <a:t>기본 타입은 </a:t>
            </a:r>
            <a:r>
              <a:rPr lang="en-US" altLang="ko-KR" dirty="0" smtClean="0"/>
              <a:t>Wrapper </a:t>
            </a:r>
            <a:r>
              <a:rPr lang="ko-KR" altLang="en-US" dirty="0" smtClean="0"/>
              <a:t>객체로 만들어 저장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Vector</a:t>
            </a:r>
            <a:r>
              <a:rPr lang="ko-KR" altLang="en-US" dirty="0" smtClean="0"/>
              <a:t>에 객체</a:t>
            </a:r>
            <a:r>
              <a:rPr lang="en-US" altLang="ko-KR" dirty="0" smtClean="0"/>
              <a:t> </a:t>
            </a:r>
            <a:r>
              <a:rPr lang="ko-KR" altLang="en-US" dirty="0" smtClean="0"/>
              <a:t>삽입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벡터의 맨 뒤에 객체 추가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벡터 중간에 객체 삽입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Vector</a:t>
            </a:r>
            <a:r>
              <a:rPr lang="ko-KR" altLang="en-US" dirty="0" smtClean="0"/>
              <a:t>에서 객체 삭제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임의의 위치에 있는 객체 삭제 가능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객체 삭제 후 자동 자리 이동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83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5315"/>
    </mc:Choice>
    <mc:Fallback xmlns="">
      <p:transition spd="slow" advTm="195315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3788" y="2780928"/>
            <a:ext cx="6581775" cy="3162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Vector&lt;Integer&gt; </a:t>
            </a:r>
            <a:r>
              <a:rPr lang="ko-KR" altLang="en-US" dirty="0" smtClean="0"/>
              <a:t>컬렉션 내부 구성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41" name="모서리가 둥근 사각형 설명선 40"/>
          <p:cNvSpPr/>
          <p:nvPr/>
        </p:nvSpPr>
        <p:spPr>
          <a:xfrm>
            <a:off x="899592" y="2303602"/>
            <a:ext cx="2376264" cy="442674"/>
          </a:xfrm>
          <a:prstGeom prst="wedgeRoundRectCallout">
            <a:avLst>
              <a:gd name="adj1" fmla="val 17567"/>
              <a:gd name="adj2" fmla="val 11023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add()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를 이용하여 요소를 삽입하고 </a:t>
            </a:r>
            <a:r>
              <a: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get()</a:t>
            </a:r>
            <a:r>
              <a:rPr lang="ko-KR" altLang="en-US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rPr>
              <a:t>을 이용하여 요소를 검색합니다</a:t>
            </a:r>
          </a:p>
        </p:txBody>
      </p:sp>
      <p:sp>
        <p:nvSpPr>
          <p:cNvPr id="4" name="직사각형 3"/>
          <p:cNvSpPr/>
          <p:nvPr/>
        </p:nvSpPr>
        <p:spPr>
          <a:xfrm>
            <a:off x="2240974" y="1556792"/>
            <a:ext cx="4955706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ko-KR" dirty="0"/>
              <a:t>Vector&lt;Integer&gt; v = new Vector&lt;Integer</a:t>
            </a:r>
            <a:r>
              <a:rPr lang="en-US" altLang="ko-KR" dirty="0" smtClean="0"/>
              <a:t>&gt;();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2123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596"/>
    </mc:Choice>
    <mc:Fallback xmlns="">
      <p:transition spd="slow" advTm="268596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타입 매개 변수 </a:t>
            </a:r>
            <a:r>
              <a:rPr lang="ko-KR" altLang="en-US" smtClean="0"/>
              <a:t>사용하지 않는 경우 경고 발생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9</a:t>
            </a:fld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99592" y="1292836"/>
            <a:ext cx="441588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 smtClean="0"/>
              <a:t>Vector&lt;</a:t>
            </a:r>
            <a:r>
              <a:rPr lang="en-US" altLang="ko-KR" sz="1400" dirty="0" smtClean="0">
                <a:solidFill>
                  <a:srgbClr val="FF0000"/>
                </a:solidFill>
              </a:rPr>
              <a:t>Integer</a:t>
            </a:r>
            <a:r>
              <a:rPr lang="en-US" altLang="ko-KR" sz="1400" dirty="0" smtClean="0"/>
              <a:t>&gt;</a:t>
            </a:r>
            <a:r>
              <a:rPr lang="ko-KR" altLang="en-US" sz="1400" dirty="0" smtClean="0"/>
              <a:t>로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타입 매개 변수를 사용하여야 함</a:t>
            </a:r>
            <a:endParaRPr lang="ko-KR" altLang="en-US" sz="1400" dirty="0"/>
          </a:p>
        </p:txBody>
      </p:sp>
      <p:grpSp>
        <p:nvGrpSpPr>
          <p:cNvPr id="5" name="그룹 4"/>
          <p:cNvGrpSpPr/>
          <p:nvPr/>
        </p:nvGrpSpPr>
        <p:grpSpPr>
          <a:xfrm>
            <a:off x="899592" y="1700808"/>
            <a:ext cx="6645369" cy="4862595"/>
            <a:chOff x="899592" y="1700808"/>
            <a:chExt cx="6645369" cy="4862595"/>
          </a:xfrm>
        </p:grpSpPr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9592" y="1700808"/>
              <a:ext cx="6645369" cy="4862595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sp>
          <p:nvSpPr>
            <p:cNvPr id="6" name="모서리가 둥근 사각형 설명선 5"/>
            <p:cNvSpPr/>
            <p:nvPr/>
          </p:nvSpPr>
          <p:spPr>
            <a:xfrm>
              <a:off x="971600" y="4271957"/>
              <a:ext cx="1224136" cy="442674"/>
            </a:xfrm>
            <a:prstGeom prst="wedgeRoundRectCallout">
              <a:avLst>
                <a:gd name="adj1" fmla="val 91794"/>
                <a:gd name="adj2" fmla="val -157763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>
              <a:spAutoFit/>
            </a:bodyPr>
            <a:lstStyle/>
            <a:p>
              <a:r>
                <a:rPr lang="en-US" altLang="ko-KR" sz="10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Vector</a:t>
              </a:r>
              <a:r>
                <a:rPr lang="ko-KR" altLang="en-US" sz="1000" dirty="0">
                  <a:solidFill>
                    <a:schemeClr val="tx1"/>
                  </a:solidFill>
                  <a:latin typeface="맑은 고딕" pitchFamily="50" charset="-127"/>
                  <a:ea typeface="맑은 고딕" pitchFamily="50" charset="-127"/>
                </a:rPr>
                <a:t>로만 사용하면 경고 발생</a:t>
              </a:r>
              <a:endParaRPr lang="en-US" altLang="ko-KR" sz="1000" dirty="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endParaRPr>
            </a:p>
          </p:txBody>
        </p:sp>
        <p:sp>
          <p:nvSpPr>
            <p:cNvPr id="3" name="타원 2"/>
            <p:cNvSpPr/>
            <p:nvPr/>
          </p:nvSpPr>
          <p:spPr>
            <a:xfrm>
              <a:off x="2638101" y="3741353"/>
              <a:ext cx="720080" cy="163727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타원 10"/>
            <p:cNvSpPr/>
            <p:nvPr/>
          </p:nvSpPr>
          <p:spPr>
            <a:xfrm>
              <a:off x="3862237" y="3731203"/>
              <a:ext cx="720080" cy="163727"/>
            </a:xfrm>
            <a:prstGeom prst="ellipse">
              <a:avLst/>
            </a:prstGeom>
            <a:noFill/>
            <a:ln w="127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자유형 11"/>
            <p:cNvSpPr/>
            <p:nvPr/>
          </p:nvSpPr>
          <p:spPr>
            <a:xfrm>
              <a:off x="3165993" y="4140286"/>
              <a:ext cx="3286125" cy="85725"/>
            </a:xfrm>
            <a:custGeom>
              <a:avLst/>
              <a:gdLst>
                <a:gd name="connsiteX0" fmla="*/ 0 w 3286125"/>
                <a:gd name="connsiteY0" fmla="*/ 28575 h 85725"/>
                <a:gd name="connsiteX1" fmla="*/ 200025 w 3286125"/>
                <a:gd name="connsiteY1" fmla="*/ 9525 h 85725"/>
                <a:gd name="connsiteX2" fmla="*/ 314325 w 3286125"/>
                <a:gd name="connsiteY2" fmla="*/ 19050 h 85725"/>
                <a:gd name="connsiteX3" fmla="*/ 352425 w 3286125"/>
                <a:gd name="connsiteY3" fmla="*/ 28575 h 85725"/>
                <a:gd name="connsiteX4" fmla="*/ 885825 w 3286125"/>
                <a:gd name="connsiteY4" fmla="*/ 38100 h 85725"/>
                <a:gd name="connsiteX5" fmla="*/ 923925 w 3286125"/>
                <a:gd name="connsiteY5" fmla="*/ 57150 h 85725"/>
                <a:gd name="connsiteX6" fmla="*/ 952500 w 3286125"/>
                <a:gd name="connsiteY6" fmla="*/ 76200 h 85725"/>
                <a:gd name="connsiteX7" fmla="*/ 990600 w 3286125"/>
                <a:gd name="connsiteY7" fmla="*/ 85725 h 85725"/>
                <a:gd name="connsiteX8" fmla="*/ 1114425 w 3286125"/>
                <a:gd name="connsiteY8" fmla="*/ 76200 h 85725"/>
                <a:gd name="connsiteX9" fmla="*/ 1152525 w 3286125"/>
                <a:gd name="connsiteY9" fmla="*/ 57150 h 85725"/>
                <a:gd name="connsiteX10" fmla="*/ 1200150 w 3286125"/>
                <a:gd name="connsiteY10" fmla="*/ 47625 h 85725"/>
                <a:gd name="connsiteX11" fmla="*/ 1238250 w 3286125"/>
                <a:gd name="connsiteY11" fmla="*/ 28575 h 85725"/>
                <a:gd name="connsiteX12" fmla="*/ 1381125 w 3286125"/>
                <a:gd name="connsiteY12" fmla="*/ 47625 h 85725"/>
                <a:gd name="connsiteX13" fmla="*/ 1409700 w 3286125"/>
                <a:gd name="connsiteY13" fmla="*/ 57150 h 85725"/>
                <a:gd name="connsiteX14" fmla="*/ 1447800 w 3286125"/>
                <a:gd name="connsiteY14" fmla="*/ 66675 h 85725"/>
                <a:gd name="connsiteX15" fmla="*/ 1590675 w 3286125"/>
                <a:gd name="connsiteY15" fmla="*/ 57150 h 85725"/>
                <a:gd name="connsiteX16" fmla="*/ 1676400 w 3286125"/>
                <a:gd name="connsiteY16" fmla="*/ 19050 h 85725"/>
                <a:gd name="connsiteX17" fmla="*/ 1714500 w 3286125"/>
                <a:gd name="connsiteY17" fmla="*/ 9525 h 85725"/>
                <a:gd name="connsiteX18" fmla="*/ 1771650 w 3286125"/>
                <a:gd name="connsiteY18" fmla="*/ 19050 h 85725"/>
                <a:gd name="connsiteX19" fmla="*/ 1809750 w 3286125"/>
                <a:gd name="connsiteY19" fmla="*/ 47625 h 85725"/>
                <a:gd name="connsiteX20" fmla="*/ 1943100 w 3286125"/>
                <a:gd name="connsiteY20" fmla="*/ 38100 h 85725"/>
                <a:gd name="connsiteX21" fmla="*/ 2000250 w 3286125"/>
                <a:gd name="connsiteY21" fmla="*/ 28575 h 85725"/>
                <a:gd name="connsiteX22" fmla="*/ 2238375 w 3286125"/>
                <a:gd name="connsiteY22" fmla="*/ 47625 h 85725"/>
                <a:gd name="connsiteX23" fmla="*/ 2381250 w 3286125"/>
                <a:gd name="connsiteY23" fmla="*/ 28575 h 85725"/>
                <a:gd name="connsiteX24" fmla="*/ 2438400 w 3286125"/>
                <a:gd name="connsiteY24" fmla="*/ 9525 h 85725"/>
                <a:gd name="connsiteX25" fmla="*/ 2514600 w 3286125"/>
                <a:gd name="connsiteY25" fmla="*/ 38100 h 85725"/>
                <a:gd name="connsiteX26" fmla="*/ 2571750 w 3286125"/>
                <a:gd name="connsiteY26" fmla="*/ 47625 h 85725"/>
                <a:gd name="connsiteX27" fmla="*/ 2695575 w 3286125"/>
                <a:gd name="connsiteY27" fmla="*/ 38100 h 85725"/>
                <a:gd name="connsiteX28" fmla="*/ 2752725 w 3286125"/>
                <a:gd name="connsiteY28" fmla="*/ 19050 h 85725"/>
                <a:gd name="connsiteX29" fmla="*/ 2800350 w 3286125"/>
                <a:gd name="connsiteY29" fmla="*/ 9525 h 85725"/>
                <a:gd name="connsiteX30" fmla="*/ 2847975 w 3286125"/>
                <a:gd name="connsiteY30" fmla="*/ 19050 h 85725"/>
                <a:gd name="connsiteX31" fmla="*/ 2886075 w 3286125"/>
                <a:gd name="connsiteY31" fmla="*/ 47625 h 85725"/>
                <a:gd name="connsiteX32" fmla="*/ 2914650 w 3286125"/>
                <a:gd name="connsiteY32" fmla="*/ 57150 h 85725"/>
                <a:gd name="connsiteX33" fmla="*/ 3009900 w 3286125"/>
                <a:gd name="connsiteY33" fmla="*/ 47625 h 85725"/>
                <a:gd name="connsiteX34" fmla="*/ 3181350 w 3286125"/>
                <a:gd name="connsiteY34" fmla="*/ 38100 h 85725"/>
                <a:gd name="connsiteX35" fmla="*/ 3286125 w 3286125"/>
                <a:gd name="connsiteY35" fmla="*/ 0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286125" h="85725">
                  <a:moveTo>
                    <a:pt x="0" y="28575"/>
                  </a:moveTo>
                  <a:cubicBezTo>
                    <a:pt x="66675" y="22225"/>
                    <a:pt x="133079" y="11554"/>
                    <a:pt x="200025" y="9525"/>
                  </a:cubicBezTo>
                  <a:cubicBezTo>
                    <a:pt x="238240" y="8367"/>
                    <a:pt x="276388" y="14308"/>
                    <a:pt x="314325" y="19050"/>
                  </a:cubicBezTo>
                  <a:cubicBezTo>
                    <a:pt x="327315" y="20674"/>
                    <a:pt x="339341" y="28139"/>
                    <a:pt x="352425" y="28575"/>
                  </a:cubicBezTo>
                  <a:cubicBezTo>
                    <a:pt x="530155" y="34499"/>
                    <a:pt x="708025" y="34925"/>
                    <a:pt x="885825" y="38100"/>
                  </a:cubicBezTo>
                  <a:cubicBezTo>
                    <a:pt x="898525" y="44450"/>
                    <a:pt x="911597" y="50105"/>
                    <a:pt x="923925" y="57150"/>
                  </a:cubicBezTo>
                  <a:cubicBezTo>
                    <a:pt x="933864" y="62830"/>
                    <a:pt x="941978" y="71691"/>
                    <a:pt x="952500" y="76200"/>
                  </a:cubicBezTo>
                  <a:cubicBezTo>
                    <a:pt x="964532" y="81357"/>
                    <a:pt x="977900" y="82550"/>
                    <a:pt x="990600" y="85725"/>
                  </a:cubicBezTo>
                  <a:cubicBezTo>
                    <a:pt x="1031875" y="82550"/>
                    <a:pt x="1073658" y="83394"/>
                    <a:pt x="1114425" y="76200"/>
                  </a:cubicBezTo>
                  <a:cubicBezTo>
                    <a:pt x="1128408" y="73732"/>
                    <a:pt x="1139055" y="61640"/>
                    <a:pt x="1152525" y="57150"/>
                  </a:cubicBezTo>
                  <a:cubicBezTo>
                    <a:pt x="1167884" y="52030"/>
                    <a:pt x="1184275" y="50800"/>
                    <a:pt x="1200150" y="47625"/>
                  </a:cubicBezTo>
                  <a:cubicBezTo>
                    <a:pt x="1212850" y="41275"/>
                    <a:pt x="1224051" y="28575"/>
                    <a:pt x="1238250" y="28575"/>
                  </a:cubicBezTo>
                  <a:cubicBezTo>
                    <a:pt x="1286296" y="28575"/>
                    <a:pt x="1333732" y="39726"/>
                    <a:pt x="1381125" y="47625"/>
                  </a:cubicBezTo>
                  <a:cubicBezTo>
                    <a:pt x="1391029" y="49276"/>
                    <a:pt x="1400046" y="54392"/>
                    <a:pt x="1409700" y="57150"/>
                  </a:cubicBezTo>
                  <a:cubicBezTo>
                    <a:pt x="1422287" y="60746"/>
                    <a:pt x="1435100" y="63500"/>
                    <a:pt x="1447800" y="66675"/>
                  </a:cubicBezTo>
                  <a:cubicBezTo>
                    <a:pt x="1495425" y="63500"/>
                    <a:pt x="1543236" y="62421"/>
                    <a:pt x="1590675" y="57150"/>
                  </a:cubicBezTo>
                  <a:cubicBezTo>
                    <a:pt x="1612723" y="54700"/>
                    <a:pt x="1666978" y="22819"/>
                    <a:pt x="1676400" y="19050"/>
                  </a:cubicBezTo>
                  <a:cubicBezTo>
                    <a:pt x="1688555" y="14188"/>
                    <a:pt x="1701800" y="12700"/>
                    <a:pt x="1714500" y="9525"/>
                  </a:cubicBezTo>
                  <a:cubicBezTo>
                    <a:pt x="1733550" y="12700"/>
                    <a:pt x="1753719" y="11877"/>
                    <a:pt x="1771650" y="19050"/>
                  </a:cubicBezTo>
                  <a:cubicBezTo>
                    <a:pt x="1786390" y="24946"/>
                    <a:pt x="1793972" y="45872"/>
                    <a:pt x="1809750" y="47625"/>
                  </a:cubicBezTo>
                  <a:cubicBezTo>
                    <a:pt x="1854041" y="52546"/>
                    <a:pt x="1898650" y="41275"/>
                    <a:pt x="1943100" y="38100"/>
                  </a:cubicBezTo>
                  <a:cubicBezTo>
                    <a:pt x="1962150" y="34925"/>
                    <a:pt x="1980937" y="28575"/>
                    <a:pt x="2000250" y="28575"/>
                  </a:cubicBezTo>
                  <a:cubicBezTo>
                    <a:pt x="2172760" y="28575"/>
                    <a:pt x="2143478" y="23901"/>
                    <a:pt x="2238375" y="47625"/>
                  </a:cubicBezTo>
                  <a:cubicBezTo>
                    <a:pt x="2286000" y="41275"/>
                    <a:pt x="2334052" y="37565"/>
                    <a:pt x="2381250" y="28575"/>
                  </a:cubicBezTo>
                  <a:cubicBezTo>
                    <a:pt x="2400976" y="24818"/>
                    <a:pt x="2418419" y="11523"/>
                    <a:pt x="2438400" y="9525"/>
                  </a:cubicBezTo>
                  <a:cubicBezTo>
                    <a:pt x="2467845" y="6580"/>
                    <a:pt x="2489120" y="30456"/>
                    <a:pt x="2514600" y="38100"/>
                  </a:cubicBezTo>
                  <a:cubicBezTo>
                    <a:pt x="2533098" y="43649"/>
                    <a:pt x="2552700" y="44450"/>
                    <a:pt x="2571750" y="47625"/>
                  </a:cubicBezTo>
                  <a:cubicBezTo>
                    <a:pt x="2613025" y="44450"/>
                    <a:pt x="2654685" y="44556"/>
                    <a:pt x="2695575" y="38100"/>
                  </a:cubicBezTo>
                  <a:cubicBezTo>
                    <a:pt x="2715410" y="34968"/>
                    <a:pt x="2733352" y="24334"/>
                    <a:pt x="2752725" y="19050"/>
                  </a:cubicBezTo>
                  <a:cubicBezTo>
                    <a:pt x="2768344" y="14790"/>
                    <a:pt x="2784475" y="12700"/>
                    <a:pt x="2800350" y="9525"/>
                  </a:cubicBezTo>
                  <a:cubicBezTo>
                    <a:pt x="2816225" y="12700"/>
                    <a:pt x="2833181" y="12475"/>
                    <a:pt x="2847975" y="19050"/>
                  </a:cubicBezTo>
                  <a:cubicBezTo>
                    <a:pt x="2862482" y="25497"/>
                    <a:pt x="2872292" y="39749"/>
                    <a:pt x="2886075" y="47625"/>
                  </a:cubicBezTo>
                  <a:cubicBezTo>
                    <a:pt x="2894792" y="52606"/>
                    <a:pt x="2905125" y="53975"/>
                    <a:pt x="2914650" y="57150"/>
                  </a:cubicBezTo>
                  <a:cubicBezTo>
                    <a:pt x="2946400" y="53975"/>
                    <a:pt x="2978073" y="49898"/>
                    <a:pt x="3009900" y="47625"/>
                  </a:cubicBezTo>
                  <a:cubicBezTo>
                    <a:pt x="3066993" y="43547"/>
                    <a:pt x="3124730" y="46488"/>
                    <a:pt x="3181350" y="38100"/>
                  </a:cubicBezTo>
                  <a:cubicBezTo>
                    <a:pt x="3225147" y="31612"/>
                    <a:pt x="3251604" y="17260"/>
                    <a:pt x="3286125" y="0"/>
                  </a:cubicBezTo>
                </a:path>
              </a:pathLst>
            </a:cu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2758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28"/>
    </mc:Choice>
    <mc:Fallback xmlns="">
      <p:transition spd="slow" advTm="64828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3372</TotalTime>
  <Words>2055</Words>
  <Application>Microsoft Office PowerPoint</Application>
  <PresentationFormat>화면 슬라이드 쇼(4:3)</PresentationFormat>
  <Paragraphs>789</Paragraphs>
  <Slides>44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49" baseType="lpstr">
      <vt:lpstr>맑은 고딕</vt:lpstr>
      <vt:lpstr>휴먼편지체</vt:lpstr>
      <vt:lpstr>Wingdings</vt:lpstr>
      <vt:lpstr>Wingdings 2</vt:lpstr>
      <vt:lpstr>가을</vt:lpstr>
      <vt:lpstr>PowerPoint 프레젠테이션</vt:lpstr>
      <vt:lpstr>컬렉션(collection)의 개념</vt:lpstr>
      <vt:lpstr>컬렉션을 위한 자바 인터페이스와 클래스</vt:lpstr>
      <vt:lpstr>컬렉션과 제네릭</vt:lpstr>
      <vt:lpstr>제네릭의 기본 개념</vt:lpstr>
      <vt:lpstr>제네릭 Stack&lt;E&gt; 클래스의 JDK 매뉴얼</vt:lpstr>
      <vt:lpstr>Vector&lt;E&gt;</vt:lpstr>
      <vt:lpstr>Vector&lt;Integer&gt; 컬렉션 내부 구성</vt:lpstr>
      <vt:lpstr>타입 매개 변수 사용하지 않는 경우 경고 발생</vt:lpstr>
      <vt:lpstr>Vector&lt;E&gt; 클래스의 주요 메소드</vt:lpstr>
      <vt:lpstr>PowerPoint 프레젠테이션</vt:lpstr>
      <vt:lpstr>PowerPoint 프레젠테이션</vt:lpstr>
      <vt:lpstr>컬렉션과 자동 박싱/언박싱</vt:lpstr>
      <vt:lpstr>예제 7-1 : 정수만 다루는 Vector&lt;Integer&gt; 컬렉션 활용 </vt:lpstr>
      <vt:lpstr>예제 7-2 : Point 클래스만 다루는 Vector&lt;Point&gt; 컬렉션 활용</vt:lpstr>
      <vt:lpstr>컬렉션을 매개변수로 받는 메소드 만들기</vt:lpstr>
      <vt:lpstr>자바의 타입 추론 기능의 진화</vt:lpstr>
      <vt:lpstr>ArrayList&lt;E&gt;</vt:lpstr>
      <vt:lpstr>ArrayList&lt;String&gt; 컬렉션의 내부 구성</vt:lpstr>
      <vt:lpstr>ArrayList&lt;E&gt; 클래스의 주요 메소드</vt:lpstr>
      <vt:lpstr>PowerPoint 프레젠테이션</vt:lpstr>
      <vt:lpstr>PowerPoint 프레젠테이션</vt:lpstr>
      <vt:lpstr>예제 7-3 : 문자열 입력받아 ArrayList에 저장</vt:lpstr>
      <vt:lpstr>컬렉션의 순차 검색을 위한 Iterator</vt:lpstr>
      <vt:lpstr>예제 7-4 : Iterator를 이용하여 Vector의 모든 요소를 출력하고 합 구하기</vt:lpstr>
      <vt:lpstr>HashMap&lt;K,V&gt;</vt:lpstr>
      <vt:lpstr>HashMap&lt;String, String&gt;의 내부 구성</vt:lpstr>
      <vt:lpstr>HashMap&lt;K,V&gt;의 주요 메소드</vt:lpstr>
      <vt:lpstr>PowerPoint 프레젠테이션</vt:lpstr>
      <vt:lpstr>예제 7-5 : HashMap을 이용하여 (영어, 한글) 단어 쌍의 저장 검색</vt:lpstr>
      <vt:lpstr>예제 7-6 HashMap을 이용하여 자바 과목의 이름과 점수 관리</vt:lpstr>
      <vt:lpstr>예제 7-7 HashMap에 객체 저장, 학생 정보 관리</vt:lpstr>
      <vt:lpstr>LinkedList&lt;E&gt;</vt:lpstr>
      <vt:lpstr>LinkedList&lt;String&gt;의 내부 구성과 add(), get() 메소드</vt:lpstr>
      <vt:lpstr>Collections 클래스 활용</vt:lpstr>
      <vt:lpstr>예제 7-8 : Collections 클래스의 활용</vt:lpstr>
      <vt:lpstr>제네릭 만들기</vt:lpstr>
      <vt:lpstr>제네릭 객체 생성 – 구체화(specialization)</vt:lpstr>
      <vt:lpstr>구체화 오류</vt:lpstr>
      <vt:lpstr>타입 매개 변수</vt:lpstr>
      <vt:lpstr>예제 7-9 : 제네릭 스택 만들기</vt:lpstr>
      <vt:lpstr>제네릭과 배열</vt:lpstr>
      <vt:lpstr>제네릭 메소드</vt:lpstr>
      <vt:lpstr>예제 7-10 : 스택의 내용을 반대로 만드는 제네릭 메소드 만들기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Windows 사용자</cp:lastModifiedBy>
  <cp:revision>195</cp:revision>
  <dcterms:created xsi:type="dcterms:W3CDTF">2011-08-27T14:53:28Z</dcterms:created>
  <dcterms:modified xsi:type="dcterms:W3CDTF">2020-10-23T05:41:53Z</dcterms:modified>
</cp:coreProperties>
</file>

<file path=docProps/thumbnail.jpeg>
</file>